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  <p:sldMasterId id="2147483946" r:id="rId5"/>
  </p:sldMasterIdLst>
  <p:notesMasterIdLst>
    <p:notesMasterId r:id="rId27"/>
  </p:notesMasterIdLst>
  <p:sldIdLst>
    <p:sldId id="2147482429" r:id="rId6"/>
    <p:sldId id="2147482447" r:id="rId7"/>
    <p:sldId id="2147482461" r:id="rId8"/>
    <p:sldId id="2147482464" r:id="rId9"/>
    <p:sldId id="2147482451" r:id="rId10"/>
    <p:sldId id="2147482456" r:id="rId11"/>
    <p:sldId id="2147482462" r:id="rId12"/>
    <p:sldId id="2147482457" r:id="rId13"/>
    <p:sldId id="2147482450" r:id="rId14"/>
    <p:sldId id="2147482458" r:id="rId15"/>
    <p:sldId id="2147482452" r:id="rId16"/>
    <p:sldId id="2147482431" r:id="rId17"/>
    <p:sldId id="2147482433" r:id="rId18"/>
    <p:sldId id="2147482443" r:id="rId19"/>
    <p:sldId id="2147482446" r:id="rId20"/>
    <p:sldId id="2147482460" r:id="rId21"/>
    <p:sldId id="2147482463" r:id="rId22"/>
    <p:sldId id="2147482465" r:id="rId23"/>
    <p:sldId id="2147482437" r:id="rId24"/>
    <p:sldId id="2147482439" r:id="rId25"/>
    <p:sldId id="2147482441" r:id="rId26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28"/>
    </p:embeddedFont>
    <p:embeddedFont>
      <p:font typeface="CiscoSansTT" panose="020B0503020201020303" pitchFamily="34" charset="0"/>
      <p:regular r:id="rId29"/>
      <p:bold r:id="rId30"/>
      <p:italic r:id="rId31"/>
      <p:boldItalic r:id="rId32"/>
    </p:embeddedFont>
    <p:embeddedFont>
      <p:font typeface="CiscoSansTT Medium" panose="020B0903020201090303" pitchFamily="34" charset="0"/>
      <p:regular r:id="rId33"/>
      <p:italic r:id="rId34"/>
    </p:embeddedFont>
    <p:embeddedFont>
      <p:font typeface="CiscoSansTT Thin" panose="020B0203020201020303" pitchFamily="34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9E23FFF4-62C2-D449-8DB2-A5200C867A1C}">
          <p14:sldIdLst>
            <p14:sldId id="2147482429"/>
            <p14:sldId id="2147482447"/>
            <p14:sldId id="2147482461"/>
            <p14:sldId id="2147482464"/>
            <p14:sldId id="2147482451"/>
            <p14:sldId id="2147482456"/>
            <p14:sldId id="2147482462"/>
            <p14:sldId id="2147482457"/>
            <p14:sldId id="2147482450"/>
            <p14:sldId id="2147482458"/>
            <p14:sldId id="2147482452"/>
            <p14:sldId id="2147482431"/>
            <p14:sldId id="2147482433"/>
            <p14:sldId id="2147482443"/>
            <p14:sldId id="2147482446"/>
            <p14:sldId id="2147482460"/>
            <p14:sldId id="2147482463"/>
          </p14:sldIdLst>
        </p14:section>
        <p14:section name="Appendix" id="{C9FFD1B3-7FB3-164E-B8D6-32AD52296ADB}">
          <p14:sldIdLst>
            <p14:sldId id="2147482465"/>
            <p14:sldId id="2147482437"/>
            <p14:sldId id="2147482439"/>
            <p14:sldId id="2147482441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279B860-1E30-50E0-A4FA-8F73BB74FFD3}" name="Yusuf Isık (yisik)" initials="Y(" userId="S::yisik@cisco.com::41bd76d7-0c64-4a09-9d24-bb95916d6559" providerId="AD"/>
  <p188:author id="{5CF1AE70-2D8B-9B82-D8DA-6D72DC09ADBA}" name="Kamil Wojcicki (kamilwoj)" initials="KW" userId="S::kamilwoj@cisco.com::5bed24a0-c194-4500-9dcd-2972ea487610" providerId="AD"/>
  <p188:author id="{7FFCC97B-9445-8D28-138E-97629EF4D9B0}" name="Laura Lechler (llechler)" initials="L(" userId="S::llechler@cisco.com::8b5fd112-4706-4fd2-9efe-99fc7fe7518e" providerId="AD"/>
  <p188:author id="{64787DAC-9AF1-AED3-774B-F794AF082FF8}" name="Ahmed Mustafa (ahmmusta)" initials="" userId="S::ahmmusta@cisco.com::c6284f75-0c17-447f-b8be-9cce3cbe17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E69"/>
    <a:srgbClr val="FFE309"/>
    <a:srgbClr val="7F7F7F"/>
    <a:srgbClr val="000000"/>
    <a:srgbClr val="EB4651"/>
    <a:srgbClr val="45991F"/>
    <a:srgbClr val="16BDEB"/>
    <a:srgbClr val="6A7481"/>
    <a:srgbClr val="525E6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4"/>
    <p:restoredTop sz="89048"/>
  </p:normalViewPr>
  <p:slideViewPr>
    <p:cSldViewPr snapToGrid="0">
      <p:cViewPr varScale="1">
        <p:scale>
          <a:sx n="113" d="100"/>
          <a:sy n="113" d="100"/>
        </p:scale>
        <p:origin x="288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ADDFB9-EF64-0341-AA67-B320FCD957E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173EFF8-BA03-934C-B10D-723330117E5B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/>
            <a:t>scales well</a:t>
          </a:r>
          <a:endParaRPr lang="en-GB"/>
        </a:p>
      </dgm:t>
    </dgm:pt>
    <dgm:pt modelId="{F40BC4B3-30DE-6846-A30C-E51DF13F6131}" type="parTrans" cxnId="{7D5395CE-7F18-5841-B24D-BC477B09B658}">
      <dgm:prSet/>
      <dgm:spPr/>
      <dgm:t>
        <a:bodyPr/>
        <a:lstStyle/>
        <a:p>
          <a:endParaRPr lang="en-GB"/>
        </a:p>
      </dgm:t>
    </dgm:pt>
    <dgm:pt modelId="{6F650F9F-AAB7-704F-8B7F-EF14B085E6CD}" type="sibTrans" cxnId="{7D5395CE-7F18-5841-B24D-BC477B09B658}">
      <dgm:prSet/>
      <dgm:spPr/>
      <dgm:t>
        <a:bodyPr/>
        <a:lstStyle/>
        <a:p>
          <a:endParaRPr lang="en-GB"/>
        </a:p>
      </dgm:t>
    </dgm:pt>
    <dgm:pt modelId="{35ED089D-EB22-504E-8860-7888B5BA707D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/>
            <a:t>clear range of expectation</a:t>
          </a:r>
          <a:endParaRPr lang="en-GB"/>
        </a:p>
      </dgm:t>
    </dgm:pt>
    <dgm:pt modelId="{BA531538-66E5-C74E-A1A1-4DB26573086C}" type="parTrans" cxnId="{5DCCCFAB-D1A0-DF46-8529-2B5F6F869FA1}">
      <dgm:prSet/>
      <dgm:spPr/>
      <dgm:t>
        <a:bodyPr/>
        <a:lstStyle/>
        <a:p>
          <a:endParaRPr lang="en-GB"/>
        </a:p>
      </dgm:t>
    </dgm:pt>
    <dgm:pt modelId="{2C75A7E3-2D19-1C4D-B251-789AACED4936}" type="sibTrans" cxnId="{5DCCCFAB-D1A0-DF46-8529-2B5F6F869FA1}">
      <dgm:prSet/>
      <dgm:spPr/>
      <dgm:t>
        <a:bodyPr/>
        <a:lstStyle/>
        <a:p>
          <a:endParaRPr lang="en-GB"/>
        </a:p>
      </dgm:t>
    </dgm:pt>
    <dgm:pt modelId="{9B950C51-05ED-4A47-AC0B-777CD05CAD5E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/>
            <a:t>simplified task</a:t>
          </a:r>
          <a:endParaRPr lang="en-GB"/>
        </a:p>
      </dgm:t>
    </dgm:pt>
    <dgm:pt modelId="{D1E44978-85EA-924E-9F0F-05DCDF9D69B0}" type="parTrans" cxnId="{9B7AB101-E0C4-E148-8F3B-5D3517FEE301}">
      <dgm:prSet/>
      <dgm:spPr/>
      <dgm:t>
        <a:bodyPr/>
        <a:lstStyle/>
        <a:p>
          <a:endParaRPr lang="en-GB"/>
        </a:p>
      </dgm:t>
    </dgm:pt>
    <dgm:pt modelId="{D3285D9D-B283-AD48-A69B-F6F9D426E4FC}" type="sibTrans" cxnId="{9B7AB101-E0C4-E148-8F3B-5D3517FEE301}">
      <dgm:prSet/>
      <dgm:spPr/>
      <dgm:t>
        <a:bodyPr/>
        <a:lstStyle/>
        <a:p>
          <a:endParaRPr lang="en-GB"/>
        </a:p>
      </dgm:t>
    </dgm:pt>
    <dgm:pt modelId="{53CF4454-8543-2A4D-94D1-C943FA55DF1B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US"/>
            <a:t>more sensitive than MOS</a:t>
          </a:r>
          <a:endParaRPr lang="en-GB"/>
        </a:p>
      </dgm:t>
    </dgm:pt>
    <dgm:pt modelId="{7F028D14-02F3-3A47-B725-219211C0CFA0}" type="parTrans" cxnId="{9D1998FD-0D50-5847-9339-0C79DC4F31E9}">
      <dgm:prSet/>
      <dgm:spPr/>
      <dgm:t>
        <a:bodyPr/>
        <a:lstStyle/>
        <a:p>
          <a:endParaRPr lang="en-GB"/>
        </a:p>
      </dgm:t>
    </dgm:pt>
    <dgm:pt modelId="{2C4A9CF3-94E2-0C40-9340-84A38625AFCD}" type="sibTrans" cxnId="{9D1998FD-0D50-5847-9339-0C79DC4F31E9}">
      <dgm:prSet/>
      <dgm:spPr/>
      <dgm:t>
        <a:bodyPr/>
        <a:lstStyle/>
        <a:p>
          <a:endParaRPr lang="en-GB"/>
        </a:p>
      </dgm:t>
    </dgm:pt>
    <dgm:pt modelId="{75DE1002-5EF6-7E41-9BFA-5A2E1736E642}">
      <dgm:prSet/>
      <dgm:spPr>
        <a:solidFill>
          <a:srgbClr val="FF6E69"/>
        </a:solidFill>
        <a:ln>
          <a:solidFill>
            <a:srgbClr val="FF6E69"/>
          </a:solidFill>
        </a:ln>
      </dgm:spPr>
      <dgm:t>
        <a:bodyPr/>
        <a:lstStyle/>
        <a:p>
          <a:r>
            <a:rPr lang="en-US"/>
            <a:t>less sensitive than MUSHRA</a:t>
          </a:r>
          <a:endParaRPr lang="en-GB"/>
        </a:p>
      </dgm:t>
    </dgm:pt>
    <dgm:pt modelId="{62D51DBE-FA34-324F-952F-53323936D026}" type="parTrans" cxnId="{FE982EAE-2E53-EB46-BD2B-0E379FF52349}">
      <dgm:prSet/>
      <dgm:spPr/>
      <dgm:t>
        <a:bodyPr/>
        <a:lstStyle/>
        <a:p>
          <a:endParaRPr lang="en-GB"/>
        </a:p>
      </dgm:t>
    </dgm:pt>
    <dgm:pt modelId="{248AA1BC-A3FA-5449-88C1-F0A4ED4D20D7}" type="sibTrans" cxnId="{FE982EAE-2E53-EB46-BD2B-0E379FF52349}">
      <dgm:prSet/>
      <dgm:spPr/>
      <dgm:t>
        <a:bodyPr/>
        <a:lstStyle/>
        <a:p>
          <a:endParaRPr lang="en-GB"/>
        </a:p>
      </dgm:t>
    </dgm:pt>
    <dgm:pt modelId="{25E486EA-89C3-7948-A774-B3EB4FF22A49}" type="pres">
      <dgm:prSet presAssocID="{40ADDFB9-EF64-0341-AA67-B320FCD957E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FDEEC43-9409-AD42-BCAB-53E77CF8D03A}" type="pres">
      <dgm:prSet presAssocID="{E173EFF8-BA03-934C-B10D-723330117E5B}" presName="horFlow" presStyleCnt="0"/>
      <dgm:spPr/>
    </dgm:pt>
    <dgm:pt modelId="{44072898-1447-834D-8862-AC735C0B28FB}" type="pres">
      <dgm:prSet presAssocID="{E173EFF8-BA03-934C-B10D-723330117E5B}" presName="bigChev" presStyleLbl="node1" presStyleIdx="0" presStyleCnt="5" custScaleX="132015"/>
      <dgm:spPr/>
    </dgm:pt>
    <dgm:pt modelId="{3B5624B6-6E2E-F24F-A4E6-4A7574F8F86D}" type="pres">
      <dgm:prSet presAssocID="{E173EFF8-BA03-934C-B10D-723330117E5B}" presName="vSp" presStyleCnt="0"/>
      <dgm:spPr/>
    </dgm:pt>
    <dgm:pt modelId="{D799ECEC-6DA8-724B-9BBD-A986C760926C}" type="pres">
      <dgm:prSet presAssocID="{35ED089D-EB22-504E-8860-7888B5BA707D}" presName="horFlow" presStyleCnt="0"/>
      <dgm:spPr/>
    </dgm:pt>
    <dgm:pt modelId="{9838C018-29B0-8F45-825A-B8E175BBE064}" type="pres">
      <dgm:prSet presAssocID="{35ED089D-EB22-504E-8860-7888B5BA707D}" presName="bigChev" presStyleLbl="node1" presStyleIdx="1" presStyleCnt="5" custScaleX="132090"/>
      <dgm:spPr/>
    </dgm:pt>
    <dgm:pt modelId="{D691E043-851D-C24A-9C6E-C39FD7051038}" type="pres">
      <dgm:prSet presAssocID="{35ED089D-EB22-504E-8860-7888B5BA707D}" presName="vSp" presStyleCnt="0"/>
      <dgm:spPr/>
    </dgm:pt>
    <dgm:pt modelId="{D385A833-85DD-0F4E-9045-D783A1B729FC}" type="pres">
      <dgm:prSet presAssocID="{9B950C51-05ED-4A47-AC0B-777CD05CAD5E}" presName="horFlow" presStyleCnt="0"/>
      <dgm:spPr/>
    </dgm:pt>
    <dgm:pt modelId="{FAFC5A0F-27E0-2C46-9EFB-D8E3A4BE9A00}" type="pres">
      <dgm:prSet presAssocID="{9B950C51-05ED-4A47-AC0B-777CD05CAD5E}" presName="bigChev" presStyleLbl="node1" presStyleIdx="2" presStyleCnt="5" custScaleX="132015"/>
      <dgm:spPr/>
    </dgm:pt>
    <dgm:pt modelId="{9AFDFBED-5CA8-8B41-94E2-5A874520D0FE}" type="pres">
      <dgm:prSet presAssocID="{9B950C51-05ED-4A47-AC0B-777CD05CAD5E}" presName="vSp" presStyleCnt="0"/>
      <dgm:spPr/>
    </dgm:pt>
    <dgm:pt modelId="{C1DAB7CD-91CC-8748-A067-0C67BEDDE0AC}" type="pres">
      <dgm:prSet presAssocID="{53CF4454-8543-2A4D-94D1-C943FA55DF1B}" presName="horFlow" presStyleCnt="0"/>
      <dgm:spPr/>
    </dgm:pt>
    <dgm:pt modelId="{0351BED2-45FF-7746-A7A8-3F16F97FF2E0}" type="pres">
      <dgm:prSet presAssocID="{53CF4454-8543-2A4D-94D1-C943FA55DF1B}" presName="bigChev" presStyleLbl="node1" presStyleIdx="3" presStyleCnt="5" custScaleX="132015"/>
      <dgm:spPr/>
    </dgm:pt>
    <dgm:pt modelId="{E4B883CF-617F-2746-9C0C-D95C59C54CB3}" type="pres">
      <dgm:prSet presAssocID="{53CF4454-8543-2A4D-94D1-C943FA55DF1B}" presName="vSp" presStyleCnt="0"/>
      <dgm:spPr/>
    </dgm:pt>
    <dgm:pt modelId="{FCCD19C6-9A5D-E84B-B98E-15ED5C7539D8}" type="pres">
      <dgm:prSet presAssocID="{75DE1002-5EF6-7E41-9BFA-5A2E1736E642}" presName="horFlow" presStyleCnt="0"/>
      <dgm:spPr/>
    </dgm:pt>
    <dgm:pt modelId="{C5528A3C-13FF-4F43-8AD7-03D54EAE976E}" type="pres">
      <dgm:prSet presAssocID="{75DE1002-5EF6-7E41-9BFA-5A2E1736E642}" presName="bigChev" presStyleLbl="node1" presStyleIdx="4" presStyleCnt="5" custScaleX="132015"/>
      <dgm:spPr/>
    </dgm:pt>
  </dgm:ptLst>
  <dgm:cxnLst>
    <dgm:cxn modelId="{9B7AB101-E0C4-E148-8F3B-5D3517FEE301}" srcId="{40ADDFB9-EF64-0341-AA67-B320FCD957EC}" destId="{9B950C51-05ED-4A47-AC0B-777CD05CAD5E}" srcOrd="2" destOrd="0" parTransId="{D1E44978-85EA-924E-9F0F-05DCDF9D69B0}" sibTransId="{D3285D9D-B283-AD48-A69B-F6F9D426E4FC}"/>
    <dgm:cxn modelId="{490F3A1F-9FC1-8543-AFBA-14D4A422A794}" type="presOf" srcId="{40ADDFB9-EF64-0341-AA67-B320FCD957EC}" destId="{25E486EA-89C3-7948-A774-B3EB4FF22A49}" srcOrd="0" destOrd="0" presId="urn:microsoft.com/office/officeart/2005/8/layout/lProcess3"/>
    <dgm:cxn modelId="{DB7FA227-FFDF-F941-8A79-AFF629720FD6}" type="presOf" srcId="{75DE1002-5EF6-7E41-9BFA-5A2E1736E642}" destId="{C5528A3C-13FF-4F43-8AD7-03D54EAE976E}" srcOrd="0" destOrd="0" presId="urn:microsoft.com/office/officeart/2005/8/layout/lProcess3"/>
    <dgm:cxn modelId="{B0869958-95E5-6C40-99B0-EE5A5677C642}" type="presOf" srcId="{E173EFF8-BA03-934C-B10D-723330117E5B}" destId="{44072898-1447-834D-8862-AC735C0B28FB}" srcOrd="0" destOrd="0" presId="urn:microsoft.com/office/officeart/2005/8/layout/lProcess3"/>
    <dgm:cxn modelId="{CA53817F-E980-474A-B154-A01001B218FF}" type="presOf" srcId="{35ED089D-EB22-504E-8860-7888B5BA707D}" destId="{9838C018-29B0-8F45-825A-B8E175BBE064}" srcOrd="0" destOrd="0" presId="urn:microsoft.com/office/officeart/2005/8/layout/lProcess3"/>
    <dgm:cxn modelId="{5DCCCFAB-D1A0-DF46-8529-2B5F6F869FA1}" srcId="{40ADDFB9-EF64-0341-AA67-B320FCD957EC}" destId="{35ED089D-EB22-504E-8860-7888B5BA707D}" srcOrd="1" destOrd="0" parTransId="{BA531538-66E5-C74E-A1A1-4DB26573086C}" sibTransId="{2C75A7E3-2D19-1C4D-B251-789AACED4936}"/>
    <dgm:cxn modelId="{FE982EAE-2E53-EB46-BD2B-0E379FF52349}" srcId="{40ADDFB9-EF64-0341-AA67-B320FCD957EC}" destId="{75DE1002-5EF6-7E41-9BFA-5A2E1736E642}" srcOrd="4" destOrd="0" parTransId="{62D51DBE-FA34-324F-952F-53323936D026}" sibTransId="{248AA1BC-A3FA-5449-88C1-F0A4ED4D20D7}"/>
    <dgm:cxn modelId="{7D5395CE-7F18-5841-B24D-BC477B09B658}" srcId="{40ADDFB9-EF64-0341-AA67-B320FCD957EC}" destId="{E173EFF8-BA03-934C-B10D-723330117E5B}" srcOrd="0" destOrd="0" parTransId="{F40BC4B3-30DE-6846-A30C-E51DF13F6131}" sibTransId="{6F650F9F-AAB7-704F-8B7F-EF14B085E6CD}"/>
    <dgm:cxn modelId="{0FDC86D7-10D0-E64C-9241-0EED42F76178}" type="presOf" srcId="{53CF4454-8543-2A4D-94D1-C943FA55DF1B}" destId="{0351BED2-45FF-7746-A7A8-3F16F97FF2E0}" srcOrd="0" destOrd="0" presId="urn:microsoft.com/office/officeart/2005/8/layout/lProcess3"/>
    <dgm:cxn modelId="{4B6482E0-77E2-9047-8A3A-2A919C8B7EC1}" type="presOf" srcId="{9B950C51-05ED-4A47-AC0B-777CD05CAD5E}" destId="{FAFC5A0F-27E0-2C46-9EFB-D8E3A4BE9A00}" srcOrd="0" destOrd="0" presId="urn:microsoft.com/office/officeart/2005/8/layout/lProcess3"/>
    <dgm:cxn modelId="{9D1998FD-0D50-5847-9339-0C79DC4F31E9}" srcId="{40ADDFB9-EF64-0341-AA67-B320FCD957EC}" destId="{53CF4454-8543-2A4D-94D1-C943FA55DF1B}" srcOrd="3" destOrd="0" parTransId="{7F028D14-02F3-3A47-B725-219211C0CFA0}" sibTransId="{2C4A9CF3-94E2-0C40-9340-84A38625AFCD}"/>
    <dgm:cxn modelId="{810545B1-5265-6040-9EED-EB134BCE0FE3}" type="presParOf" srcId="{25E486EA-89C3-7948-A774-B3EB4FF22A49}" destId="{3FDEEC43-9409-AD42-BCAB-53E77CF8D03A}" srcOrd="0" destOrd="0" presId="urn:microsoft.com/office/officeart/2005/8/layout/lProcess3"/>
    <dgm:cxn modelId="{A1EEF089-2E49-8E4F-AA53-DB0BD7CDAAC6}" type="presParOf" srcId="{3FDEEC43-9409-AD42-BCAB-53E77CF8D03A}" destId="{44072898-1447-834D-8862-AC735C0B28FB}" srcOrd="0" destOrd="0" presId="urn:microsoft.com/office/officeart/2005/8/layout/lProcess3"/>
    <dgm:cxn modelId="{61013CE5-A45A-7148-A6FD-512B060B817C}" type="presParOf" srcId="{25E486EA-89C3-7948-A774-B3EB4FF22A49}" destId="{3B5624B6-6E2E-F24F-A4E6-4A7574F8F86D}" srcOrd="1" destOrd="0" presId="urn:microsoft.com/office/officeart/2005/8/layout/lProcess3"/>
    <dgm:cxn modelId="{797B4B46-665F-DC49-AFF3-EB0B8D446B0E}" type="presParOf" srcId="{25E486EA-89C3-7948-A774-B3EB4FF22A49}" destId="{D799ECEC-6DA8-724B-9BBD-A986C760926C}" srcOrd="2" destOrd="0" presId="urn:microsoft.com/office/officeart/2005/8/layout/lProcess3"/>
    <dgm:cxn modelId="{A8C14CAD-BAC5-1C43-8EE5-8AD7C817D311}" type="presParOf" srcId="{D799ECEC-6DA8-724B-9BBD-A986C760926C}" destId="{9838C018-29B0-8F45-825A-B8E175BBE064}" srcOrd="0" destOrd="0" presId="urn:microsoft.com/office/officeart/2005/8/layout/lProcess3"/>
    <dgm:cxn modelId="{512E1A5E-AAD6-9948-BD21-5932B726F768}" type="presParOf" srcId="{25E486EA-89C3-7948-A774-B3EB4FF22A49}" destId="{D691E043-851D-C24A-9C6E-C39FD7051038}" srcOrd="3" destOrd="0" presId="urn:microsoft.com/office/officeart/2005/8/layout/lProcess3"/>
    <dgm:cxn modelId="{A7285899-6BA6-BA45-97E1-3D4FA196C0BE}" type="presParOf" srcId="{25E486EA-89C3-7948-A774-B3EB4FF22A49}" destId="{D385A833-85DD-0F4E-9045-D783A1B729FC}" srcOrd="4" destOrd="0" presId="urn:microsoft.com/office/officeart/2005/8/layout/lProcess3"/>
    <dgm:cxn modelId="{5CAF55C6-BA8B-014F-BDFC-590781D7C491}" type="presParOf" srcId="{D385A833-85DD-0F4E-9045-D783A1B729FC}" destId="{FAFC5A0F-27E0-2C46-9EFB-D8E3A4BE9A00}" srcOrd="0" destOrd="0" presId="urn:microsoft.com/office/officeart/2005/8/layout/lProcess3"/>
    <dgm:cxn modelId="{7C2BB59C-CE40-4646-9399-76D09A564C21}" type="presParOf" srcId="{25E486EA-89C3-7948-A774-B3EB4FF22A49}" destId="{9AFDFBED-5CA8-8B41-94E2-5A874520D0FE}" srcOrd="5" destOrd="0" presId="urn:microsoft.com/office/officeart/2005/8/layout/lProcess3"/>
    <dgm:cxn modelId="{9EFBA84D-4E9C-FC46-9DD8-538120B022E7}" type="presParOf" srcId="{25E486EA-89C3-7948-A774-B3EB4FF22A49}" destId="{C1DAB7CD-91CC-8748-A067-0C67BEDDE0AC}" srcOrd="6" destOrd="0" presId="urn:microsoft.com/office/officeart/2005/8/layout/lProcess3"/>
    <dgm:cxn modelId="{AFCE3A72-E22C-4346-8D70-66F29E81DB3B}" type="presParOf" srcId="{C1DAB7CD-91CC-8748-A067-0C67BEDDE0AC}" destId="{0351BED2-45FF-7746-A7A8-3F16F97FF2E0}" srcOrd="0" destOrd="0" presId="urn:microsoft.com/office/officeart/2005/8/layout/lProcess3"/>
    <dgm:cxn modelId="{01C84081-4931-2644-ACE0-AD17273E5D9D}" type="presParOf" srcId="{25E486EA-89C3-7948-A774-B3EB4FF22A49}" destId="{E4B883CF-617F-2746-9C0C-D95C59C54CB3}" srcOrd="7" destOrd="0" presId="urn:microsoft.com/office/officeart/2005/8/layout/lProcess3"/>
    <dgm:cxn modelId="{EF2BCFC6-667F-9145-9512-C3BE60DEC24F}" type="presParOf" srcId="{25E486EA-89C3-7948-A774-B3EB4FF22A49}" destId="{FCCD19C6-9A5D-E84B-B98E-15ED5C7539D8}" srcOrd="8" destOrd="0" presId="urn:microsoft.com/office/officeart/2005/8/layout/lProcess3"/>
    <dgm:cxn modelId="{88FDB327-484C-B84B-9B14-B4853A0D02A4}" type="presParOf" srcId="{FCCD19C6-9A5D-E84B-B98E-15ED5C7539D8}" destId="{C5528A3C-13FF-4F43-8AD7-03D54EAE976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6EC66-D2B4-EE4D-9AC9-F8589E17BFDC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D33914-AEA7-D441-8F79-2459A958CC6F}">
      <dgm:prSet phldrT="[Text]"/>
      <dgm:spPr/>
      <dgm:t>
        <a:bodyPr/>
        <a:lstStyle/>
        <a:p>
          <a:r>
            <a:rPr lang="en-US" b="0"/>
            <a:t>MOS scales well</a:t>
          </a:r>
          <a:endParaRPr lang="en-GB" b="0"/>
        </a:p>
      </dgm:t>
    </dgm:pt>
    <dgm:pt modelId="{1EBC68F6-7F5B-DA41-A135-BDAD5C77CABA}" type="parTrans" cxnId="{9C2C8F88-67FA-ED46-AD61-9E8A8A780F8A}">
      <dgm:prSet/>
      <dgm:spPr/>
      <dgm:t>
        <a:bodyPr/>
        <a:lstStyle/>
        <a:p>
          <a:endParaRPr lang="en-GB"/>
        </a:p>
      </dgm:t>
    </dgm:pt>
    <dgm:pt modelId="{94974832-54BA-A341-9812-41D56DF37DF7}" type="sibTrans" cxnId="{9C2C8F88-67FA-ED46-AD61-9E8A8A780F8A}">
      <dgm:prSet/>
      <dgm:spPr/>
      <dgm:t>
        <a:bodyPr/>
        <a:lstStyle/>
        <a:p>
          <a:endParaRPr lang="en-GB"/>
        </a:p>
      </dgm:t>
    </dgm:pt>
    <dgm:pt modelId="{8B112FEB-1FF6-1A42-B449-5E16E44754C7}">
      <dgm:prSet phldrT="[Text]"/>
      <dgm:spPr/>
      <dgm:t>
        <a:bodyPr/>
        <a:lstStyle/>
        <a:p>
          <a:r>
            <a:rPr lang="en-GB" b="0">
              <a:solidFill>
                <a:schemeClr val="bg1"/>
              </a:solidFill>
              <a:latin typeface="+mn-lt"/>
              <a:ea typeface="ＭＳ Ｐゴシック" charset="0"/>
              <a:cs typeface="CiscoSansTT"/>
            </a:rPr>
            <a:t>MUSHRA consistent</a:t>
          </a:r>
          <a:r>
            <a:rPr lang="en-GB" b="0">
              <a:solidFill>
                <a:schemeClr val="bg1"/>
              </a:solidFill>
              <a:ea typeface="ＭＳ Ｐゴシック" charset="0"/>
              <a:cs typeface="CiscoSansTT"/>
            </a:rPr>
            <a:t> and</a:t>
          </a:r>
          <a:r>
            <a:rPr lang="en-GB" b="0">
              <a:solidFill>
                <a:schemeClr val="bg1"/>
              </a:solidFill>
              <a:latin typeface="+mn-lt"/>
              <a:ea typeface="ＭＳ Ｐゴシック" charset="0"/>
              <a:cs typeface="CiscoSansTT"/>
            </a:rPr>
            <a:t> sensitive </a:t>
          </a:r>
          <a:endParaRPr lang="en-GB" b="0">
            <a:solidFill>
              <a:schemeClr val="bg1"/>
            </a:solidFill>
          </a:endParaRPr>
        </a:p>
      </dgm:t>
    </dgm:pt>
    <dgm:pt modelId="{9E1ED41F-8C1B-1343-9257-EDF403647D1C}" type="parTrans" cxnId="{163A6BBD-F7A1-C443-BCE9-F444190DBE8C}">
      <dgm:prSet/>
      <dgm:spPr/>
      <dgm:t>
        <a:bodyPr/>
        <a:lstStyle/>
        <a:p>
          <a:endParaRPr lang="en-GB"/>
        </a:p>
      </dgm:t>
    </dgm:pt>
    <dgm:pt modelId="{66D2B5B6-4B1D-EF41-8EAB-BEDFC94711A5}" type="sibTrans" cxnId="{163A6BBD-F7A1-C443-BCE9-F444190DBE8C}">
      <dgm:prSet/>
      <dgm:spPr/>
      <dgm:t>
        <a:bodyPr/>
        <a:lstStyle/>
        <a:p>
          <a:endParaRPr lang="en-GB"/>
        </a:p>
      </dgm:t>
    </dgm:pt>
    <dgm:pt modelId="{ADFE520B-D7A9-184C-8DAB-849759AA500E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lang="en-GB" b="0">
              <a:solidFill>
                <a:schemeClr val="bg1"/>
              </a:solidFill>
              <a:latin typeface="+mn-lt"/>
              <a:ea typeface="ＭＳ Ｐゴシック" charset="0"/>
              <a:cs typeface="CiscoSansTT"/>
            </a:rPr>
            <a:t>MOS suffers from </a:t>
          </a:r>
          <a:r>
            <a:rPr lang="en-GB" b="0">
              <a:solidFill>
                <a:schemeClr val="bg1"/>
              </a:solidFill>
              <a:ea typeface="ＭＳ Ｐゴシック"/>
              <a:cs typeface="CiscoSansTT"/>
              <a:sym typeface="Wingdings" pitchFamily="2" charset="2"/>
            </a:rPr>
            <a:t>range-equalizing biases [3]</a:t>
          </a:r>
          <a:endParaRPr lang="en-GB" b="0"/>
        </a:p>
      </dgm:t>
    </dgm:pt>
    <dgm:pt modelId="{CC581D21-1302-5547-9333-49AFF2D6191E}" type="parTrans" cxnId="{38E6FF82-E394-F644-BF40-F8983E6F3DEF}">
      <dgm:prSet/>
      <dgm:spPr/>
      <dgm:t>
        <a:bodyPr/>
        <a:lstStyle/>
        <a:p>
          <a:endParaRPr lang="en-GB"/>
        </a:p>
      </dgm:t>
    </dgm:pt>
    <dgm:pt modelId="{6E42E4DF-840E-5549-BE1D-A4E1298D5B1D}" type="sibTrans" cxnId="{38E6FF82-E394-F644-BF40-F8983E6F3DEF}">
      <dgm:prSet/>
      <dgm:spPr/>
      <dgm:t>
        <a:bodyPr/>
        <a:lstStyle/>
        <a:p>
          <a:endParaRPr lang="en-GB"/>
        </a:p>
      </dgm:t>
    </dgm:pt>
    <dgm:pt modelId="{CBE74099-6B43-6E42-9AC9-5EB824BCA5F3}">
      <dgm:prSet phldrT="[Text]"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MUSHRA limited to low number of systems</a:t>
          </a:r>
          <a:endParaRPr lang="en-GB" b="0">
            <a:solidFill>
              <a:schemeClr val="bg1"/>
            </a:solidFill>
          </a:endParaRPr>
        </a:p>
      </dgm:t>
    </dgm:pt>
    <dgm:pt modelId="{F14EF2BF-4812-C84E-BE82-5E226E944248}" type="parTrans" cxnId="{86876C36-9C29-9C49-8697-09E83FAA4BC2}">
      <dgm:prSet/>
      <dgm:spPr/>
      <dgm:t>
        <a:bodyPr/>
        <a:lstStyle/>
        <a:p>
          <a:endParaRPr lang="en-GB"/>
        </a:p>
      </dgm:t>
    </dgm:pt>
    <dgm:pt modelId="{D814278F-DE3F-E34F-8682-BF258D883BA8}" type="sibTrans" cxnId="{86876C36-9C29-9C49-8697-09E83FAA4BC2}">
      <dgm:prSet/>
      <dgm:spPr/>
      <dgm:t>
        <a:bodyPr/>
        <a:lstStyle/>
        <a:p>
          <a:endParaRPr lang="en-GB"/>
        </a:p>
      </dgm:t>
    </dgm:pt>
    <dgm:pt modelId="{1A82417D-1F4F-5342-A374-4DF97CB379D6}" type="pres">
      <dgm:prSet presAssocID="{2456EC66-D2B4-EE4D-9AC9-F8589E17BFDC}" presName="matrix" presStyleCnt="0">
        <dgm:presLayoutVars>
          <dgm:chMax val="1"/>
          <dgm:dir/>
          <dgm:resizeHandles val="exact"/>
        </dgm:presLayoutVars>
      </dgm:prSet>
      <dgm:spPr/>
    </dgm:pt>
    <dgm:pt modelId="{9B899520-9645-3F4F-9988-DA5089F4FD3B}" type="pres">
      <dgm:prSet presAssocID="{2456EC66-D2B4-EE4D-9AC9-F8589E17BFDC}" presName="axisShape" presStyleLbl="bgShp" presStyleIdx="0" presStyleCnt="1"/>
      <dgm:spPr/>
    </dgm:pt>
    <dgm:pt modelId="{723961F1-FD89-034F-9AA6-9B6A42E70E97}" type="pres">
      <dgm:prSet presAssocID="{2456EC66-D2B4-EE4D-9AC9-F8589E17BFD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69D60D4-2444-BD43-B21B-F2AF1E3561D5}" type="pres">
      <dgm:prSet presAssocID="{2456EC66-D2B4-EE4D-9AC9-F8589E17BFD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32C754D-35EF-B84F-B083-8B171EB81939}" type="pres">
      <dgm:prSet presAssocID="{2456EC66-D2B4-EE4D-9AC9-F8589E17BFD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7A2E8D6-DBBC-F24A-9371-334C0A56177D}" type="pres">
      <dgm:prSet presAssocID="{2456EC66-D2B4-EE4D-9AC9-F8589E17BFD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522BB0A-AAC0-A946-9468-9F02779C57B8}" type="presOf" srcId="{CBE74099-6B43-6E42-9AC9-5EB824BCA5F3}" destId="{67A2E8D6-DBBC-F24A-9371-334C0A56177D}" srcOrd="0" destOrd="0" presId="urn:microsoft.com/office/officeart/2005/8/layout/matrix2"/>
    <dgm:cxn modelId="{7B80580F-56B5-624B-A888-BA0E66D2F23D}" type="presOf" srcId="{ADFE520B-D7A9-184C-8DAB-849759AA500E}" destId="{E32C754D-35EF-B84F-B083-8B171EB81939}" srcOrd="0" destOrd="0" presId="urn:microsoft.com/office/officeart/2005/8/layout/matrix2"/>
    <dgm:cxn modelId="{86876C36-9C29-9C49-8697-09E83FAA4BC2}" srcId="{2456EC66-D2B4-EE4D-9AC9-F8589E17BFDC}" destId="{CBE74099-6B43-6E42-9AC9-5EB824BCA5F3}" srcOrd="3" destOrd="0" parTransId="{F14EF2BF-4812-C84E-BE82-5E226E944248}" sibTransId="{D814278F-DE3F-E34F-8682-BF258D883BA8}"/>
    <dgm:cxn modelId="{80E6BB3F-DEE7-EC4A-908C-D2863DF29C34}" type="presOf" srcId="{AFD33914-AEA7-D441-8F79-2459A958CC6F}" destId="{723961F1-FD89-034F-9AA6-9B6A42E70E97}" srcOrd="0" destOrd="0" presId="urn:microsoft.com/office/officeart/2005/8/layout/matrix2"/>
    <dgm:cxn modelId="{50165D6E-4628-CD43-AE36-6359162149CE}" type="presOf" srcId="{2456EC66-D2B4-EE4D-9AC9-F8589E17BFDC}" destId="{1A82417D-1F4F-5342-A374-4DF97CB379D6}" srcOrd="0" destOrd="0" presId="urn:microsoft.com/office/officeart/2005/8/layout/matrix2"/>
    <dgm:cxn modelId="{251B827A-9678-AF4D-8C99-C0F09E03DAC2}" type="presOf" srcId="{8B112FEB-1FF6-1A42-B449-5E16E44754C7}" destId="{969D60D4-2444-BD43-B21B-F2AF1E3561D5}" srcOrd="0" destOrd="0" presId="urn:microsoft.com/office/officeart/2005/8/layout/matrix2"/>
    <dgm:cxn modelId="{38E6FF82-E394-F644-BF40-F8983E6F3DEF}" srcId="{2456EC66-D2B4-EE4D-9AC9-F8589E17BFDC}" destId="{ADFE520B-D7A9-184C-8DAB-849759AA500E}" srcOrd="2" destOrd="0" parTransId="{CC581D21-1302-5547-9333-49AFF2D6191E}" sibTransId="{6E42E4DF-840E-5549-BE1D-A4E1298D5B1D}"/>
    <dgm:cxn modelId="{9C2C8F88-67FA-ED46-AD61-9E8A8A780F8A}" srcId="{2456EC66-D2B4-EE4D-9AC9-F8589E17BFDC}" destId="{AFD33914-AEA7-D441-8F79-2459A958CC6F}" srcOrd="0" destOrd="0" parTransId="{1EBC68F6-7F5B-DA41-A135-BDAD5C77CABA}" sibTransId="{94974832-54BA-A341-9812-41D56DF37DF7}"/>
    <dgm:cxn modelId="{163A6BBD-F7A1-C443-BCE9-F444190DBE8C}" srcId="{2456EC66-D2B4-EE4D-9AC9-F8589E17BFDC}" destId="{8B112FEB-1FF6-1A42-B449-5E16E44754C7}" srcOrd="1" destOrd="0" parTransId="{9E1ED41F-8C1B-1343-9257-EDF403647D1C}" sibTransId="{66D2B5B6-4B1D-EF41-8EAB-BEDFC94711A5}"/>
    <dgm:cxn modelId="{103B24EC-3C73-F441-B256-185234BC88A4}" type="presParOf" srcId="{1A82417D-1F4F-5342-A374-4DF97CB379D6}" destId="{9B899520-9645-3F4F-9988-DA5089F4FD3B}" srcOrd="0" destOrd="0" presId="urn:microsoft.com/office/officeart/2005/8/layout/matrix2"/>
    <dgm:cxn modelId="{7DFFC531-0B96-BE4F-A6A0-A1E918CCF02C}" type="presParOf" srcId="{1A82417D-1F4F-5342-A374-4DF97CB379D6}" destId="{723961F1-FD89-034F-9AA6-9B6A42E70E97}" srcOrd="1" destOrd="0" presId="urn:microsoft.com/office/officeart/2005/8/layout/matrix2"/>
    <dgm:cxn modelId="{0C6D1C44-FE7E-2B4F-8149-028E61C7BC6F}" type="presParOf" srcId="{1A82417D-1F4F-5342-A374-4DF97CB379D6}" destId="{969D60D4-2444-BD43-B21B-F2AF1E3561D5}" srcOrd="2" destOrd="0" presId="urn:microsoft.com/office/officeart/2005/8/layout/matrix2"/>
    <dgm:cxn modelId="{D237FD01-D7A8-F64B-B6AB-737BDD374312}" type="presParOf" srcId="{1A82417D-1F4F-5342-A374-4DF97CB379D6}" destId="{E32C754D-35EF-B84F-B083-8B171EB81939}" srcOrd="3" destOrd="0" presId="urn:microsoft.com/office/officeart/2005/8/layout/matrix2"/>
    <dgm:cxn modelId="{B35B3E5C-4FDB-C845-AF48-89936CE705BC}" type="presParOf" srcId="{1A82417D-1F4F-5342-A374-4DF97CB379D6}" destId="{67A2E8D6-DBBC-F24A-9371-334C0A56177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72898-1447-834D-8862-AC735C0B28FB}">
      <dsp:nvSpPr>
        <dsp:cNvPr id="0" name=""/>
        <dsp:cNvSpPr/>
      </dsp:nvSpPr>
      <dsp:spPr>
        <a:xfrm>
          <a:off x="1717094" y="2101"/>
          <a:ext cx="2336633" cy="707990"/>
        </a:xfrm>
        <a:prstGeom prst="chevron">
          <a:avLst/>
        </a:prstGeom>
        <a:solidFill>
          <a:srgbClr val="92D050"/>
        </a:solidFill>
        <a:ln w="1905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scales well</a:t>
          </a:r>
          <a:endParaRPr lang="en-GB" sz="2000" kern="1200"/>
        </a:p>
      </dsp:txBody>
      <dsp:txXfrm>
        <a:off x="2071089" y="2101"/>
        <a:ext cx="1628643" cy="707990"/>
      </dsp:txXfrm>
    </dsp:sp>
    <dsp:sp modelId="{9838C018-29B0-8F45-825A-B8E175BBE064}">
      <dsp:nvSpPr>
        <dsp:cNvPr id="0" name=""/>
        <dsp:cNvSpPr/>
      </dsp:nvSpPr>
      <dsp:spPr>
        <a:xfrm>
          <a:off x="1717094" y="809209"/>
          <a:ext cx="2337960" cy="707990"/>
        </a:xfrm>
        <a:prstGeom prst="chevron">
          <a:avLst/>
        </a:prstGeom>
        <a:solidFill>
          <a:srgbClr val="92D050"/>
        </a:solidFill>
        <a:ln w="1905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clear range of expectation</a:t>
          </a:r>
          <a:endParaRPr lang="en-GB" sz="2000" kern="1200"/>
        </a:p>
      </dsp:txBody>
      <dsp:txXfrm>
        <a:off x="2071089" y="809209"/>
        <a:ext cx="1629970" cy="707990"/>
      </dsp:txXfrm>
    </dsp:sp>
    <dsp:sp modelId="{FAFC5A0F-27E0-2C46-9EFB-D8E3A4BE9A00}">
      <dsp:nvSpPr>
        <dsp:cNvPr id="0" name=""/>
        <dsp:cNvSpPr/>
      </dsp:nvSpPr>
      <dsp:spPr>
        <a:xfrm>
          <a:off x="1717094" y="1616318"/>
          <a:ext cx="2336633" cy="707990"/>
        </a:xfrm>
        <a:prstGeom prst="chevron">
          <a:avLst/>
        </a:prstGeom>
        <a:solidFill>
          <a:srgbClr val="92D050"/>
        </a:solidFill>
        <a:ln w="1905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simplified task</a:t>
          </a:r>
          <a:endParaRPr lang="en-GB" sz="2000" kern="1200"/>
        </a:p>
      </dsp:txBody>
      <dsp:txXfrm>
        <a:off x="2071089" y="1616318"/>
        <a:ext cx="1628643" cy="707990"/>
      </dsp:txXfrm>
    </dsp:sp>
    <dsp:sp modelId="{0351BED2-45FF-7746-A7A8-3F16F97FF2E0}">
      <dsp:nvSpPr>
        <dsp:cNvPr id="0" name=""/>
        <dsp:cNvSpPr/>
      </dsp:nvSpPr>
      <dsp:spPr>
        <a:xfrm>
          <a:off x="1717094" y="2423427"/>
          <a:ext cx="2336633" cy="707990"/>
        </a:xfrm>
        <a:prstGeom prst="chevron">
          <a:avLst/>
        </a:prstGeom>
        <a:solidFill>
          <a:srgbClr val="92D050"/>
        </a:solidFill>
        <a:ln w="1905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more sensitive than MOS</a:t>
          </a:r>
          <a:endParaRPr lang="en-GB" sz="2000" kern="1200"/>
        </a:p>
      </dsp:txBody>
      <dsp:txXfrm>
        <a:off x="2071089" y="2423427"/>
        <a:ext cx="1628643" cy="707990"/>
      </dsp:txXfrm>
    </dsp:sp>
    <dsp:sp modelId="{C5528A3C-13FF-4F43-8AD7-03D54EAE976E}">
      <dsp:nvSpPr>
        <dsp:cNvPr id="0" name=""/>
        <dsp:cNvSpPr/>
      </dsp:nvSpPr>
      <dsp:spPr>
        <a:xfrm>
          <a:off x="1717094" y="3230536"/>
          <a:ext cx="2336633" cy="707990"/>
        </a:xfrm>
        <a:prstGeom prst="chevron">
          <a:avLst/>
        </a:prstGeom>
        <a:solidFill>
          <a:srgbClr val="FF6E69"/>
        </a:solidFill>
        <a:ln w="19050" cap="flat" cmpd="sng" algn="ctr">
          <a:solidFill>
            <a:srgbClr val="FF6E6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less sensitive than MUSHRA</a:t>
          </a:r>
          <a:endParaRPr lang="en-GB" sz="2000" kern="1200"/>
        </a:p>
      </dsp:txBody>
      <dsp:txXfrm>
        <a:off x="2071089" y="3230536"/>
        <a:ext cx="1628643" cy="707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99520-9645-3F4F-9988-DA5089F4FD3B}">
      <dsp:nvSpPr>
        <dsp:cNvPr id="0" name=""/>
        <dsp:cNvSpPr/>
      </dsp:nvSpPr>
      <dsp:spPr>
        <a:xfrm>
          <a:off x="933298" y="0"/>
          <a:ext cx="4243917" cy="424391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961F1-FD89-034F-9AA6-9B6A42E70E97}">
      <dsp:nvSpPr>
        <dsp:cNvPr id="0" name=""/>
        <dsp:cNvSpPr/>
      </dsp:nvSpPr>
      <dsp:spPr>
        <a:xfrm>
          <a:off x="1209153" y="275854"/>
          <a:ext cx="1697566" cy="1697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MOS scales well</a:t>
          </a:r>
          <a:endParaRPr lang="en-GB" sz="2000" b="0" kern="1200"/>
        </a:p>
      </dsp:txBody>
      <dsp:txXfrm>
        <a:off x="1292021" y="358722"/>
        <a:ext cx="1531830" cy="1531830"/>
      </dsp:txXfrm>
    </dsp:sp>
    <dsp:sp modelId="{969D60D4-2444-BD43-B21B-F2AF1E3561D5}">
      <dsp:nvSpPr>
        <dsp:cNvPr id="0" name=""/>
        <dsp:cNvSpPr/>
      </dsp:nvSpPr>
      <dsp:spPr>
        <a:xfrm>
          <a:off x="3203794" y="275854"/>
          <a:ext cx="1697566" cy="1697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>
              <a:solidFill>
                <a:schemeClr val="bg1"/>
              </a:solidFill>
              <a:latin typeface="+mn-lt"/>
              <a:ea typeface="ＭＳ Ｐゴシック" charset="0"/>
              <a:cs typeface="CiscoSansTT"/>
            </a:rPr>
            <a:t>MUSHRA consistent</a:t>
          </a:r>
          <a:r>
            <a:rPr lang="en-GB" sz="2000" b="0" kern="1200">
              <a:solidFill>
                <a:schemeClr val="bg1"/>
              </a:solidFill>
              <a:ea typeface="ＭＳ Ｐゴシック" charset="0"/>
              <a:cs typeface="CiscoSansTT"/>
            </a:rPr>
            <a:t> and</a:t>
          </a:r>
          <a:r>
            <a:rPr lang="en-GB" sz="2000" b="0" kern="1200">
              <a:solidFill>
                <a:schemeClr val="bg1"/>
              </a:solidFill>
              <a:latin typeface="+mn-lt"/>
              <a:ea typeface="ＭＳ Ｐゴシック" charset="0"/>
              <a:cs typeface="CiscoSansTT"/>
            </a:rPr>
            <a:t> sensitive </a:t>
          </a:r>
          <a:endParaRPr lang="en-GB" sz="2000" b="0" kern="1200">
            <a:solidFill>
              <a:schemeClr val="bg1"/>
            </a:solidFill>
          </a:endParaRPr>
        </a:p>
      </dsp:txBody>
      <dsp:txXfrm>
        <a:off x="3286662" y="358722"/>
        <a:ext cx="1531830" cy="1531830"/>
      </dsp:txXfrm>
    </dsp:sp>
    <dsp:sp modelId="{E32C754D-35EF-B84F-B083-8B171EB81939}">
      <dsp:nvSpPr>
        <dsp:cNvPr id="0" name=""/>
        <dsp:cNvSpPr/>
      </dsp:nvSpPr>
      <dsp:spPr>
        <a:xfrm>
          <a:off x="1209153" y="2270495"/>
          <a:ext cx="1697566" cy="1697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GB" sz="2000" b="0" kern="1200">
              <a:solidFill>
                <a:schemeClr val="bg1"/>
              </a:solidFill>
              <a:latin typeface="+mn-lt"/>
              <a:ea typeface="ＭＳ Ｐゴシック" charset="0"/>
              <a:cs typeface="CiscoSansTT"/>
            </a:rPr>
            <a:t>MOS suffers from </a:t>
          </a:r>
          <a:r>
            <a:rPr lang="en-GB" sz="2000" b="0" kern="1200">
              <a:solidFill>
                <a:schemeClr val="bg1"/>
              </a:solidFill>
              <a:ea typeface="ＭＳ Ｐゴシック"/>
              <a:cs typeface="CiscoSansTT"/>
              <a:sym typeface="Wingdings" pitchFamily="2" charset="2"/>
            </a:rPr>
            <a:t>range-equalizing biases [3]</a:t>
          </a:r>
          <a:endParaRPr lang="en-GB" sz="2000" b="0" kern="1200"/>
        </a:p>
      </dsp:txBody>
      <dsp:txXfrm>
        <a:off x="1292021" y="2353363"/>
        <a:ext cx="1531830" cy="1531830"/>
      </dsp:txXfrm>
    </dsp:sp>
    <dsp:sp modelId="{67A2E8D6-DBBC-F24A-9371-334C0A56177D}">
      <dsp:nvSpPr>
        <dsp:cNvPr id="0" name=""/>
        <dsp:cNvSpPr/>
      </dsp:nvSpPr>
      <dsp:spPr>
        <a:xfrm>
          <a:off x="3203794" y="2270495"/>
          <a:ext cx="1697566" cy="1697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bg1"/>
              </a:solidFill>
            </a:rPr>
            <a:t>MUSHRA limited to low number of systems</a:t>
          </a:r>
          <a:endParaRPr lang="en-GB" sz="2000" b="0" kern="1200">
            <a:solidFill>
              <a:schemeClr val="bg1"/>
            </a:solidFill>
          </a:endParaRPr>
        </a:p>
      </dsp:txBody>
      <dsp:txXfrm>
        <a:off x="3286662" y="2353363"/>
        <a:ext cx="1531830" cy="153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2104B-A22A-485F-8181-8B2CD5833538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B4990-0A23-4A10-BE7D-7E64CAB8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53D4-81C1-8724-54D1-2F1130E1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AFB42-B115-2B76-9289-280C083A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2639E9-0CED-DF79-64FE-22ED291D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19426-3D53-A3BD-1626-505CA16DE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2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bg1"/>
              </a:solidFill>
              <a:latin typeface="+mn-lt"/>
              <a:ea typeface="ＭＳ Ｐゴシック"/>
              <a:cs typeface="CiscoSansT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3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871345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512820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4061400"/>
            <a:ext cx="5048090" cy="457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676458"/>
            <a:ext cx="5047270" cy="459455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4703763" cy="9464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4900" y="320675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114425"/>
            <a:ext cx="5772150" cy="441325"/>
          </a:xfrm>
        </p:spPr>
        <p:txBody>
          <a:bodyPr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0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1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898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1" y="249237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1751" y="2494756"/>
            <a:ext cx="5486400" cy="18684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8" y="2179638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639" y="2179638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3430" y="2181225"/>
            <a:ext cx="347472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5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1107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2014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FF45C9-081C-CA2E-F4A7-8383A93B6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2920" y="2179638"/>
            <a:ext cx="2468880" cy="24955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F7876-DE6D-49C2-DD58-608A9798B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20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2DBF3C-0929-006D-E549-2D8EABB3CA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18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3D847-B2CC-D10C-474F-9374B3350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9016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FF45C9-081C-CA2E-F4A7-8383A93B6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70140" y="2179638"/>
            <a:ext cx="2011680" cy="24955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7038BF-5DE9-94EF-1E39-92627DD8AC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50120" y="2181225"/>
            <a:ext cx="2011680" cy="24939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5281613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7430" y="320675"/>
            <a:ext cx="576072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7235825" cy="94773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40700" y="320675"/>
            <a:ext cx="372745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3328987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49713" y="320676"/>
            <a:ext cx="7818436" cy="57546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116793"/>
            <a:ext cx="5284788" cy="12461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901" y="795338"/>
            <a:ext cx="5284788" cy="52847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22300"/>
            <a:ext cx="3328989" cy="15589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3429000"/>
            <a:ext cx="3328988" cy="2646363"/>
          </a:xfrm>
        </p:spPr>
        <p:txBody>
          <a:bodyPr anchor="b" anchorCtr="0"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9713" y="622300"/>
            <a:ext cx="7818436" cy="5453063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320675"/>
            <a:ext cx="5766436" cy="5754687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</a:t>
            </a:r>
            <a:br>
              <a:rPr lang="en-US"/>
            </a:br>
            <a:r>
              <a:rPr lang="en-US"/>
              <a:t>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7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244600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886075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3428789"/>
            <a:ext cx="5048090" cy="4572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051300"/>
            <a:ext cx="5047270" cy="459455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49" y="4681134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82880" indent="0">
              <a:spcAft>
                <a:spcPts val="0"/>
              </a:spcAft>
              <a:buNone/>
              <a:defRPr sz="1400"/>
            </a:lvl2pPr>
            <a:lvl3pPr marL="365760" indent="0">
              <a:spcAft>
                <a:spcPts val="0"/>
              </a:spcAft>
              <a:buNone/>
              <a:defRPr sz="1200"/>
            </a:lvl3pPr>
            <a:lvl4pPr marL="548640" indent="0">
              <a:spcAft>
                <a:spcPts val="0"/>
              </a:spcAft>
              <a:buNone/>
              <a:defRPr sz="1100"/>
            </a:lvl4pPr>
            <a:lvl5pPr marL="731520" indent="0">
              <a:spcAft>
                <a:spcPts val="0"/>
              </a:spcAft>
              <a:buNone/>
              <a:defRPr sz="1050"/>
            </a:lvl5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Speaker Name</a:t>
            </a:r>
          </a:p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48" y="5306439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  <a:lvl2pPr marL="182880" indent="0">
              <a:buNone/>
              <a:defRPr sz="1200"/>
            </a:lvl2pPr>
            <a:lvl3pPr marL="365760" indent="0">
              <a:buNone/>
              <a:defRPr sz="1100"/>
            </a:lvl3pPr>
            <a:lvl4pPr marL="548640" indent="0">
              <a:buNone/>
              <a:defRPr sz="1050"/>
            </a:lvl4pPr>
            <a:lvl5pPr marL="731520" indent="0">
              <a:buNone/>
              <a:defRPr sz="100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52500"/>
            <a:ext cx="11544300" cy="5122863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</p:spTree>
    <p:extLst>
      <p:ext uri="{BB962C8B-B14F-4D97-AF65-F5344CB8AC3E}">
        <p14:creationId xmlns:p14="http://schemas.microsoft.com/office/powerpoint/2010/main" val="241207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1154430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540250"/>
            <a:ext cx="10747375" cy="107156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675188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-7937"/>
            <a:ext cx="8612188" cy="466344"/>
          </a:xfrm>
        </p:spPr>
        <p:txBody>
          <a:bodyPr anchor="b" anchorCtr="0"/>
          <a:lstStyle>
            <a:lvl1pPr marL="0" indent="0" algn="l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003800"/>
            <a:ext cx="8612188" cy="1071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1132840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876424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360863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963295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706879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191318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1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27312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44600"/>
            <a:ext cx="5373688" cy="3167380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/>
              <a:t>“Quote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no </a:t>
            </a:r>
            <a:r>
              <a:rPr lang="en-GB" err="1"/>
              <a:t>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”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726305"/>
            <a:ext cx="5373688" cy="673417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Title, Body Copy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5683250" cy="9464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555750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</p:spTree>
    <p:extLst>
      <p:ext uri="{BB962C8B-B14F-4D97-AF65-F5344CB8AC3E}">
        <p14:creationId xmlns:p14="http://schemas.microsoft.com/office/powerpoint/2010/main" val="17780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323850" y="1555750"/>
            <a:ext cx="11544300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1775" y="952500"/>
            <a:ext cx="4887913" cy="4968875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2476500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3738563"/>
            <a:ext cx="7634287" cy="936625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1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1537465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2492374"/>
            <a:ext cx="7634287" cy="311152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492374"/>
            <a:ext cx="10167938" cy="1243019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49" y="3827463"/>
            <a:ext cx="1016793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0688" y="4360863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990779"/>
            <a:ext cx="3725863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8" y="4990779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735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09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34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1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593E-4694-F198-B11F-9EFE1529E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B80C3-691C-34F4-C557-DDB49321E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F6729-C03A-A707-13D6-E6DFDD76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74E3-D0A9-CCFA-FD7B-CCF8D0E1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5FE0-FA9F-FBDE-E571-4168F1F7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98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0AD8-16A6-2C0C-BCA5-8C74DEE0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59D1-2E37-096E-E380-8720DE77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2D5B0-AE03-D450-595D-47BFA0B7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A6AF4-3A8C-1E9E-B670-15AF8C57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83ABC-BCF2-F910-5742-5B20E7B1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2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737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98F0-3E15-A4AD-1B39-70E44409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77BD-70C6-4340-EC9D-14C2E3236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5F46E-1C0F-4F6B-8219-E315079D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0E9DD-0A7F-7EEE-434D-9EBA3AD3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B3F9B-AF90-50D9-0E6D-ADDC2019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01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9660-3EFA-1D1F-F431-1F1E9EFD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6DA2-4AB3-D371-D2EB-608BBE0C3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A4F2-C52A-F4A3-6FEB-D8A25548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984A-95BC-EC05-EB7D-D1E15B0B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729E-5B85-D6F0-7799-17B51793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8D2DD-949C-F423-7DF0-5EF14F45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13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EC56-EC66-1C43-F807-79BA029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49182-D5DC-93A7-D4C9-54D47ADB4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65F7C-A8C8-E3CB-22FF-82CB7F648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90F6-9F55-2CEE-BAA7-2395DDB77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C0357-B4D0-09E7-1970-32D5AF672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D778E-9BB2-6379-2EB2-0E4DF65F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DEE44-F9B6-48A5-7BEF-6CF0BAE6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2169A-3476-AE46-E1C6-974B4439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61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5F9D-FD44-FD62-B9F1-B38C9C6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15CDF-7A85-F45F-8515-F6605C5D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45EA4-0975-1641-32A0-5FE07CAE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5AA4D-F249-4554-2A24-EEC3C439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173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31573-D15B-36E5-EE57-67BD395D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BF314-2413-3CB0-BBFB-69A65812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9272-ABBB-BFAC-36FB-BBDBEAF5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BB9D-78E2-748A-A6CE-64026A5A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3740-221E-E316-F5EE-E6DB5E54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40C45-3C87-8C3F-2784-8A476254F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93402-D27E-26EB-249A-17A6BDAC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7417D-B467-2946-9B8A-6B02CA6F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CCE9A-204A-C481-C9B4-DD173A70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689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8D9F-5C15-DF8F-07D5-049FF08E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159C7-6E11-D4A4-65D0-04BB17B3A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83D80-9698-2B7F-0818-59DFE523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B1E77-32F8-9CBB-DD92-E47F0EB1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6A994-D277-AA07-6AC0-C26F1C6E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ED324-48C6-808B-8010-138F8A01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16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72FC-4606-0C09-5758-8CA44E5C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CA73-208B-83D3-BDA2-B0C9CC8FB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4A88A-FCEC-B93B-6270-ECAA510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ED1F6-8569-8CB3-53DA-3A09D4B5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989E4-878F-6429-F0EB-825C52A4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4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834DB-15FC-0304-5949-45F97AF2E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274BC-FDB4-ECF1-2284-77878FB95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447EE-E282-BCA7-09C9-326E7E84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CF20-AE91-49F9-5BFA-5B309754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038F6-CE6C-DA66-BABD-1FF535F7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722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322890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4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989D1F9-5949-EAFF-931D-8121D6A66A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4986338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D1ACE7D-3D09-2D50-1C06-DBAD3893A9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87" y="4986338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22051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98146"/>
            <a:ext cx="274955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8588" y="29686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4900" y="29686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9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754" y="1244599"/>
            <a:ext cx="11544396" cy="483532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0688" y="6445885"/>
            <a:ext cx="3727450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CAE8E-F596-3416-3914-B7C065191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5425" y="6448929"/>
            <a:ext cx="1773238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 userDrawn="1"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E3397-B7E0-F9B7-D1AC-C859F3CFC5A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7073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48" r:id="rId2"/>
    <p:sldLayoutId id="2147483787" r:id="rId3"/>
    <p:sldLayoutId id="2147483788" r:id="rId4"/>
    <p:sldLayoutId id="2147483773" r:id="rId5"/>
    <p:sldLayoutId id="2147483799" r:id="rId6"/>
    <p:sldLayoutId id="2147483800" r:id="rId7"/>
    <p:sldLayoutId id="2147483801" r:id="rId8"/>
    <p:sldLayoutId id="2147483668" r:id="rId9"/>
    <p:sldLayoutId id="2147483747" r:id="rId10"/>
    <p:sldLayoutId id="2147483754" r:id="rId11"/>
    <p:sldLayoutId id="2147483753" r:id="rId12"/>
    <p:sldLayoutId id="2147483763" r:id="rId13"/>
    <p:sldLayoutId id="2147483764" r:id="rId14"/>
    <p:sldLayoutId id="2147483771" r:id="rId15"/>
    <p:sldLayoutId id="2147483777" r:id="rId16"/>
    <p:sldLayoutId id="2147483804" r:id="rId17"/>
    <p:sldLayoutId id="2147483789" r:id="rId18"/>
    <p:sldLayoutId id="2147483805" r:id="rId19"/>
    <p:sldLayoutId id="2147483809" r:id="rId20"/>
    <p:sldLayoutId id="2147483808" r:id="rId21"/>
    <p:sldLayoutId id="2147483807" r:id="rId22"/>
    <p:sldLayoutId id="2147483810" r:id="rId23"/>
    <p:sldLayoutId id="2147483796" r:id="rId24"/>
    <p:sldLayoutId id="2147483780" r:id="rId25"/>
    <p:sldLayoutId id="2147483784" r:id="rId26"/>
    <p:sldLayoutId id="2147483778" r:id="rId27"/>
    <p:sldLayoutId id="2147483781" r:id="rId28"/>
    <p:sldLayoutId id="2147483779" r:id="rId29"/>
    <p:sldLayoutId id="2147483774" r:id="rId30"/>
    <p:sldLayoutId id="2147483775" r:id="rId31"/>
    <p:sldLayoutId id="2147483776" r:id="rId32"/>
    <p:sldLayoutId id="2147483783" r:id="rId33"/>
    <p:sldLayoutId id="2147483797" r:id="rId34"/>
    <p:sldLayoutId id="2147483794" r:id="rId35"/>
    <p:sldLayoutId id="2147483806" r:id="rId36"/>
    <p:sldLayoutId id="2147483798" r:id="rId37"/>
    <p:sldLayoutId id="2147483791" r:id="rId38"/>
    <p:sldLayoutId id="2147483793" r:id="rId39"/>
    <p:sldLayoutId id="2147483792" r:id="rId40"/>
    <p:sldLayoutId id="2147483795" r:id="rId41"/>
    <p:sldLayoutId id="2147483762" r:id="rId42"/>
    <p:sldLayoutId id="2147483785" r:id="rId43"/>
    <p:sldLayoutId id="2147483786" r:id="rId44"/>
    <p:sldLayoutId id="2147483790" r:id="rId45"/>
    <p:sldLayoutId id="2147483756" r:id="rId46"/>
    <p:sldLayoutId id="2147483761" r:id="rId47"/>
    <p:sldLayoutId id="2147483758" r:id="rId48"/>
    <p:sldLayoutId id="2147483760" r:id="rId49"/>
    <p:sldLayoutId id="2147483757" r:id="rId50"/>
    <p:sldLayoutId id="2147483802" r:id="rId51"/>
    <p:sldLayoutId id="2147483751" r:id="rId52"/>
    <p:sldLayoutId id="2147483803" r:id="rId53"/>
    <p:sldLayoutId id="2147483749" r:id="rId54"/>
    <p:sldLayoutId id="2147483823" r:id="rId55"/>
    <p:sldLayoutId id="2147483824" r:id="rId56"/>
    <p:sldLayoutId id="2147483825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32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8288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36576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54864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73152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91440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04" userDrawn="1">
          <p15:clr>
            <a:srgbClr val="F26B43"/>
          </p15:clr>
        </p15:guide>
        <p15:guide id="3" pos="7476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9" orient="horz" pos="3827" userDrawn="1">
          <p15:clr>
            <a:srgbClr val="9FCC3B"/>
          </p15:clr>
        </p15:guide>
        <p15:guide id="10" orient="horz" pos="202" userDrawn="1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392" userDrawn="1">
          <p15:clr>
            <a:srgbClr val="A4A3A4"/>
          </p15:clr>
        </p15:guide>
        <p15:guide id="13" orient="horz" pos="2552" userDrawn="1">
          <p15:clr>
            <a:srgbClr val="A4A3A4"/>
          </p15:clr>
        </p15:guide>
        <p15:guide id="14" orient="horz" pos="600" userDrawn="1">
          <p15:clr>
            <a:srgbClr val="A4A3A4"/>
          </p15:clr>
        </p15:guide>
        <p15:guide id="15" orient="horz" pos="1766" userDrawn="1">
          <p15:clr>
            <a:srgbClr val="A4A3A4"/>
          </p15:clr>
        </p15:guide>
        <p15:guide id="16" orient="horz" pos="2355" userDrawn="1">
          <p15:clr>
            <a:srgbClr val="A4A3A4"/>
          </p15:clr>
        </p15:guide>
        <p15:guide id="18" orient="horz" pos="4118" userDrawn="1">
          <p15:clr>
            <a:srgbClr val="F26B43"/>
          </p15:clr>
        </p15:guide>
        <p15:guide id="19" orient="horz" pos="1178" userDrawn="1">
          <p15:clr>
            <a:srgbClr val="A4A3A4"/>
          </p15:clr>
        </p15:guide>
        <p15:guide id="20" orient="horz" pos="1374" userDrawn="1">
          <p15:clr>
            <a:srgbClr val="A4A3A4"/>
          </p15:clr>
        </p15:guide>
        <p15:guide id="21" orient="horz" pos="1570" userDrawn="1">
          <p15:clr>
            <a:srgbClr val="A4A3A4"/>
          </p15:clr>
        </p15:guide>
        <p15:guide id="22" pos="703" userDrawn="1">
          <p15:clr>
            <a:srgbClr val="A4A3A4"/>
          </p15:clr>
        </p15:guide>
        <p15:guide id="23" pos="820" userDrawn="1">
          <p15:clr>
            <a:srgbClr val="A4A3A4"/>
          </p15:clr>
        </p15:guide>
        <p15:guide id="24" pos="1321" userDrawn="1">
          <p15:clr>
            <a:srgbClr val="A4A3A4"/>
          </p15:clr>
        </p15:guide>
        <p15:guide id="25" pos="1435" userDrawn="1">
          <p15:clr>
            <a:srgbClr val="A4A3A4"/>
          </p15:clr>
        </p15:guide>
        <p15:guide id="26" pos="1936" userDrawn="1">
          <p15:clr>
            <a:srgbClr val="A4A3A4"/>
          </p15:clr>
        </p15:guide>
        <p15:guide id="27" pos="2051" userDrawn="1">
          <p15:clr>
            <a:srgbClr val="A4A3A4"/>
          </p15:clr>
        </p15:guide>
        <p15:guide id="28" pos="2551" userDrawn="1">
          <p15:clr>
            <a:srgbClr val="A4A3A4"/>
          </p15:clr>
        </p15:guide>
        <p15:guide id="29" pos="2665" userDrawn="1">
          <p15:clr>
            <a:srgbClr val="A4A3A4"/>
          </p15:clr>
        </p15:guide>
        <p15:guide id="30" pos="3167" userDrawn="1">
          <p15:clr>
            <a:srgbClr val="A4A3A4"/>
          </p15:clr>
        </p15:guide>
        <p15:guide id="31" pos="3281" userDrawn="1">
          <p15:clr>
            <a:srgbClr val="A4A3A4"/>
          </p15:clr>
        </p15:guide>
        <p15:guide id="32" pos="3783" userDrawn="1">
          <p15:clr>
            <a:srgbClr val="A4A3A4"/>
          </p15:clr>
        </p15:guide>
        <p15:guide id="33" pos="3896" userDrawn="1">
          <p15:clr>
            <a:srgbClr val="A4A3A4"/>
          </p15:clr>
        </p15:guide>
        <p15:guide id="34" pos="4397" userDrawn="1">
          <p15:clr>
            <a:srgbClr val="A4A3A4"/>
          </p15:clr>
        </p15:guide>
        <p15:guide id="35" pos="4512" userDrawn="1">
          <p15:clr>
            <a:srgbClr val="A4A3A4"/>
          </p15:clr>
        </p15:guide>
        <p15:guide id="36" pos="5013" userDrawn="1">
          <p15:clr>
            <a:srgbClr val="A4A3A4"/>
          </p15:clr>
        </p15:guide>
        <p15:guide id="37" pos="5128" userDrawn="1">
          <p15:clr>
            <a:srgbClr val="A4A3A4"/>
          </p15:clr>
        </p15:guide>
        <p15:guide id="38" pos="5629" userDrawn="1">
          <p15:clr>
            <a:srgbClr val="A4A3A4"/>
          </p15:clr>
        </p15:guide>
        <p15:guide id="39" pos="5742" userDrawn="1">
          <p15:clr>
            <a:srgbClr val="A4A3A4"/>
          </p15:clr>
        </p15:guide>
        <p15:guide id="40" pos="6244" userDrawn="1">
          <p15:clr>
            <a:srgbClr val="A4A3A4"/>
          </p15:clr>
        </p15:guide>
        <p15:guide id="41" pos="6359" userDrawn="1">
          <p15:clr>
            <a:srgbClr val="A4A3A4"/>
          </p15:clr>
        </p15:guide>
        <p15:guide id="42" pos="6859" userDrawn="1">
          <p15:clr>
            <a:srgbClr val="A4A3A4"/>
          </p15:clr>
        </p15:guide>
        <p15:guide id="43" pos="6975" userDrawn="1">
          <p15:clr>
            <a:srgbClr val="A4A3A4"/>
          </p15:clr>
        </p15:guide>
        <p15:guide id="44" orient="horz" pos="784" userDrawn="1">
          <p15:clr>
            <a:srgbClr val="A4A3A4"/>
          </p15:clr>
        </p15:guide>
        <p15:guide id="45" orient="horz" pos="980" userDrawn="1">
          <p15:clr>
            <a:srgbClr val="A4A3A4"/>
          </p15:clr>
        </p15:guide>
        <p15:guide id="46" orient="horz" pos="1962" userDrawn="1">
          <p15:clr>
            <a:srgbClr val="A4A3A4"/>
          </p15:clr>
        </p15:guide>
        <p15:guide id="47" orient="horz" pos="2747" userDrawn="1">
          <p15:clr>
            <a:srgbClr val="A4A3A4"/>
          </p15:clr>
        </p15:guide>
        <p15:guide id="48" orient="horz" pos="2945" userDrawn="1">
          <p15:clr>
            <a:srgbClr val="A4A3A4"/>
          </p15:clr>
        </p15:guide>
        <p15:guide id="49" orient="horz" pos="3141" userDrawn="1">
          <p15:clr>
            <a:srgbClr val="A4A3A4"/>
          </p15:clr>
        </p15:guide>
        <p15:guide id="50" orient="horz" pos="3337" userDrawn="1">
          <p15:clr>
            <a:srgbClr val="A4A3A4"/>
          </p15:clr>
        </p15:guide>
        <p15:guide id="51" orient="horz" pos="3535" userDrawn="1">
          <p15:clr>
            <a:srgbClr val="A4A3A4"/>
          </p15:clr>
        </p15:guide>
        <p15:guide id="52" orient="horz" pos="3730" userDrawn="1">
          <p15:clr>
            <a:srgbClr val="A4A3A4"/>
          </p15:clr>
        </p15:guide>
        <p15:guide id="53" orient="horz" pos="3936" userDrawn="1">
          <p15:clr>
            <a:srgbClr val="A4A3A4"/>
          </p15:clr>
        </p15:guide>
        <p15:guide id="54" orient="horz" pos="187" userDrawn="1">
          <p15:clr>
            <a:srgbClr val="9FCC3B"/>
          </p15:clr>
        </p15:guide>
        <p15:guide id="55" pos="455" userDrawn="1">
          <p15:clr>
            <a:srgbClr val="9FCC3B"/>
          </p15:clr>
        </p15:guide>
        <p15:guide id="56" pos="1069" userDrawn="1">
          <p15:clr>
            <a:srgbClr val="9FCC3B"/>
          </p15:clr>
        </p15:guide>
        <p15:guide id="57" pos="1685" userDrawn="1">
          <p15:clr>
            <a:srgbClr val="9FCC3B"/>
          </p15:clr>
        </p15:guide>
        <p15:guide id="58" pos="2301" userDrawn="1">
          <p15:clr>
            <a:srgbClr val="9FCC3B"/>
          </p15:clr>
        </p15:guide>
        <p15:guide id="59" pos="2915" userDrawn="1">
          <p15:clr>
            <a:srgbClr val="9FCC3B"/>
          </p15:clr>
        </p15:guide>
        <p15:guide id="60" pos="3531" userDrawn="1">
          <p15:clr>
            <a:srgbClr val="9FCC3B"/>
          </p15:clr>
        </p15:guide>
        <p15:guide id="61" pos="4146" userDrawn="1">
          <p15:clr>
            <a:srgbClr val="9FCC3B"/>
          </p15:clr>
        </p15:guide>
        <p15:guide id="62" pos="4762" userDrawn="1">
          <p15:clr>
            <a:srgbClr val="9FCC3B"/>
          </p15:clr>
        </p15:guide>
        <p15:guide id="63" pos="5378" userDrawn="1">
          <p15:clr>
            <a:srgbClr val="9FCC3B"/>
          </p15:clr>
        </p15:guide>
        <p15:guide id="64" pos="5992" userDrawn="1">
          <p15:clr>
            <a:srgbClr val="9FCC3B"/>
          </p15:clr>
        </p15:guide>
        <p15:guide id="65" pos="6609" userDrawn="1">
          <p15:clr>
            <a:srgbClr val="9FCC3B"/>
          </p15:clr>
        </p15:guide>
        <p15:guide id="66" pos="7225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7724D-D5C7-0E41-748A-13CD5F14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7212-9EA7-BEB5-34C7-B8110FE1F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B2AAB-6E5A-EAC9-4D44-FF2D176AA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6830-C80C-FDF0-47DE-EEF0B1029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defTabSz="814318">
              <a:defRPr/>
            </a:pPr>
            <a:r>
              <a:rPr lang="en-US"/>
              <a:t>Session ID: BRKSEC-XXXX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4A4B-CF85-12D5-2543-0F49842FE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CBEBB-F2DB-4E0D-8E0D-8A50F5DAA923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pic>
        <p:nvPicPr>
          <p:cNvPr id="8" name="Picture 7" descr="Cisco Logo">
            <a:extLst>
              <a:ext uri="{FF2B5EF4-FFF2-40B4-BE49-F238E27FC236}">
                <a16:creationId xmlns:a16="http://schemas.microsoft.com/office/drawing/2014/main" id="{652110C8-8363-87CD-20EB-7F4500430FA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5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827" userDrawn="1">
          <p15:clr>
            <a:srgbClr val="9FCC3B"/>
          </p15:clr>
        </p15:guide>
        <p15:guide id="5" orient="horz" pos="202" userDrawn="1">
          <p15:clr>
            <a:srgbClr val="F26B43"/>
          </p15:clr>
        </p15:guide>
        <p15:guide id="6" orient="horz" pos="392" userDrawn="1">
          <p15:clr>
            <a:srgbClr val="A4A3A4"/>
          </p15:clr>
        </p15:guide>
        <p15:guide id="7" orient="horz" pos="2552" userDrawn="1">
          <p15:clr>
            <a:srgbClr val="A4A3A4"/>
          </p15:clr>
        </p15:guide>
        <p15:guide id="8" orient="horz" pos="600" userDrawn="1">
          <p15:clr>
            <a:srgbClr val="A4A3A4"/>
          </p15:clr>
        </p15:guide>
        <p15:guide id="9" orient="horz" pos="1766" userDrawn="1">
          <p15:clr>
            <a:srgbClr val="A4A3A4"/>
          </p15:clr>
        </p15:guide>
        <p15:guide id="10" orient="horz" pos="2355" userDrawn="1">
          <p15:clr>
            <a:srgbClr val="A4A3A4"/>
          </p15:clr>
        </p15:guide>
        <p15:guide id="11" orient="horz" pos="4118" userDrawn="1">
          <p15:clr>
            <a:srgbClr val="F26B43"/>
          </p15:clr>
        </p15:guide>
        <p15:guide id="12" orient="horz" pos="1178" userDrawn="1">
          <p15:clr>
            <a:srgbClr val="A4A3A4"/>
          </p15:clr>
        </p15:guide>
        <p15:guide id="13" orient="horz" pos="1374" userDrawn="1">
          <p15:clr>
            <a:srgbClr val="A4A3A4"/>
          </p15:clr>
        </p15:guide>
        <p15:guide id="14" orient="horz" pos="1570" userDrawn="1">
          <p15:clr>
            <a:srgbClr val="A4A3A4"/>
          </p15:clr>
        </p15:guide>
        <p15:guide id="15" pos="703" userDrawn="1">
          <p15:clr>
            <a:srgbClr val="A4A3A4"/>
          </p15:clr>
        </p15:guide>
        <p15:guide id="16" pos="820" userDrawn="1">
          <p15:clr>
            <a:srgbClr val="A4A3A4"/>
          </p15:clr>
        </p15:guide>
        <p15:guide id="17" pos="1321" userDrawn="1">
          <p15:clr>
            <a:srgbClr val="A4A3A4"/>
          </p15:clr>
        </p15:guide>
        <p15:guide id="18" pos="1435" userDrawn="1">
          <p15:clr>
            <a:srgbClr val="A4A3A4"/>
          </p15:clr>
        </p15:guide>
        <p15:guide id="19" pos="1936" userDrawn="1">
          <p15:clr>
            <a:srgbClr val="A4A3A4"/>
          </p15:clr>
        </p15:guide>
        <p15:guide id="20" pos="2051" userDrawn="1">
          <p15:clr>
            <a:srgbClr val="A4A3A4"/>
          </p15:clr>
        </p15:guide>
        <p15:guide id="21" pos="2551" userDrawn="1">
          <p15:clr>
            <a:srgbClr val="A4A3A4"/>
          </p15:clr>
        </p15:guide>
        <p15:guide id="22" pos="2665" userDrawn="1">
          <p15:clr>
            <a:srgbClr val="A4A3A4"/>
          </p15:clr>
        </p15:guide>
        <p15:guide id="23" pos="3167" userDrawn="1">
          <p15:clr>
            <a:srgbClr val="A4A3A4"/>
          </p15:clr>
        </p15:guide>
        <p15:guide id="24" pos="3281" userDrawn="1">
          <p15:clr>
            <a:srgbClr val="A4A3A4"/>
          </p15:clr>
        </p15:guide>
        <p15:guide id="25" pos="3783" userDrawn="1">
          <p15:clr>
            <a:srgbClr val="A4A3A4"/>
          </p15:clr>
        </p15:guide>
        <p15:guide id="26" pos="3896" userDrawn="1">
          <p15:clr>
            <a:srgbClr val="A4A3A4"/>
          </p15:clr>
        </p15:guide>
        <p15:guide id="27" pos="4397" userDrawn="1">
          <p15:clr>
            <a:srgbClr val="A4A3A4"/>
          </p15:clr>
        </p15:guide>
        <p15:guide id="28" pos="4512" userDrawn="1">
          <p15:clr>
            <a:srgbClr val="A4A3A4"/>
          </p15:clr>
        </p15:guide>
        <p15:guide id="29" pos="5013" userDrawn="1">
          <p15:clr>
            <a:srgbClr val="A4A3A4"/>
          </p15:clr>
        </p15:guide>
        <p15:guide id="30" pos="5128" userDrawn="1">
          <p15:clr>
            <a:srgbClr val="A4A3A4"/>
          </p15:clr>
        </p15:guide>
        <p15:guide id="31" pos="5629" userDrawn="1">
          <p15:clr>
            <a:srgbClr val="A4A3A4"/>
          </p15:clr>
        </p15:guide>
        <p15:guide id="32" pos="5742" userDrawn="1">
          <p15:clr>
            <a:srgbClr val="A4A3A4"/>
          </p15:clr>
        </p15:guide>
        <p15:guide id="33" pos="6244" userDrawn="1">
          <p15:clr>
            <a:srgbClr val="A4A3A4"/>
          </p15:clr>
        </p15:guide>
        <p15:guide id="34" pos="6359" userDrawn="1">
          <p15:clr>
            <a:srgbClr val="A4A3A4"/>
          </p15:clr>
        </p15:guide>
        <p15:guide id="35" pos="6859" userDrawn="1">
          <p15:clr>
            <a:srgbClr val="A4A3A4"/>
          </p15:clr>
        </p15:guide>
        <p15:guide id="36" pos="6975" userDrawn="1">
          <p15:clr>
            <a:srgbClr val="A4A3A4"/>
          </p15:clr>
        </p15:guide>
        <p15:guide id="37" orient="horz" pos="784" userDrawn="1">
          <p15:clr>
            <a:srgbClr val="A4A3A4"/>
          </p15:clr>
        </p15:guide>
        <p15:guide id="38" orient="horz" pos="980" userDrawn="1">
          <p15:clr>
            <a:srgbClr val="A4A3A4"/>
          </p15:clr>
        </p15:guide>
        <p15:guide id="39" orient="horz" pos="1962" userDrawn="1">
          <p15:clr>
            <a:srgbClr val="A4A3A4"/>
          </p15:clr>
        </p15:guide>
        <p15:guide id="40" orient="horz" pos="2747" userDrawn="1">
          <p15:clr>
            <a:srgbClr val="A4A3A4"/>
          </p15:clr>
        </p15:guide>
        <p15:guide id="41" orient="horz" pos="2945" userDrawn="1">
          <p15:clr>
            <a:srgbClr val="A4A3A4"/>
          </p15:clr>
        </p15:guide>
        <p15:guide id="42" orient="horz" pos="3141" userDrawn="1">
          <p15:clr>
            <a:srgbClr val="A4A3A4"/>
          </p15:clr>
        </p15:guide>
        <p15:guide id="43" orient="horz" pos="3337" userDrawn="1">
          <p15:clr>
            <a:srgbClr val="A4A3A4"/>
          </p15:clr>
        </p15:guide>
        <p15:guide id="44" orient="horz" pos="3535" userDrawn="1">
          <p15:clr>
            <a:srgbClr val="A4A3A4"/>
          </p15:clr>
        </p15:guide>
        <p15:guide id="45" orient="horz" pos="3730" userDrawn="1">
          <p15:clr>
            <a:srgbClr val="A4A3A4"/>
          </p15:clr>
        </p15:guide>
        <p15:guide id="46" orient="horz" pos="3936" userDrawn="1">
          <p15:clr>
            <a:srgbClr val="A4A3A4"/>
          </p15:clr>
        </p15:guide>
        <p15:guide id="47" orient="horz" pos="187" userDrawn="1">
          <p15:clr>
            <a:srgbClr val="9FCC3B"/>
          </p15:clr>
        </p15:guide>
        <p15:guide id="48" pos="455" userDrawn="1">
          <p15:clr>
            <a:srgbClr val="9FCC3B"/>
          </p15:clr>
        </p15:guide>
        <p15:guide id="49" pos="1069" userDrawn="1">
          <p15:clr>
            <a:srgbClr val="9FCC3B"/>
          </p15:clr>
        </p15:guide>
        <p15:guide id="50" pos="1685" userDrawn="1">
          <p15:clr>
            <a:srgbClr val="9FCC3B"/>
          </p15:clr>
        </p15:guide>
        <p15:guide id="51" pos="2301" userDrawn="1">
          <p15:clr>
            <a:srgbClr val="9FCC3B"/>
          </p15:clr>
        </p15:guide>
        <p15:guide id="52" pos="2915" userDrawn="1">
          <p15:clr>
            <a:srgbClr val="9FCC3B"/>
          </p15:clr>
        </p15:guide>
        <p15:guide id="53" pos="3531" userDrawn="1">
          <p15:clr>
            <a:srgbClr val="9FCC3B"/>
          </p15:clr>
        </p15:guide>
        <p15:guide id="54" pos="4146" userDrawn="1">
          <p15:clr>
            <a:srgbClr val="9FCC3B"/>
          </p15:clr>
        </p15:guide>
        <p15:guide id="55" pos="4762" userDrawn="1">
          <p15:clr>
            <a:srgbClr val="9FCC3B"/>
          </p15:clr>
        </p15:guide>
        <p15:guide id="56" pos="5378" userDrawn="1">
          <p15:clr>
            <a:srgbClr val="9FCC3B"/>
          </p15:clr>
        </p15:guide>
        <p15:guide id="57" pos="5992" userDrawn="1">
          <p15:clr>
            <a:srgbClr val="9FCC3B"/>
          </p15:clr>
        </p15:guide>
        <p15:guide id="58" pos="6609" userDrawn="1">
          <p15:clr>
            <a:srgbClr val="9FCC3B"/>
          </p15:clr>
        </p15:guide>
        <p15:guide id="59" pos="7225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microsoft.com/office/2007/relationships/media" Target="../media/media20.wav"/><Relationship Id="rId21" Type="http://schemas.microsoft.com/office/2007/relationships/media" Target="../media/media11.wav"/><Relationship Id="rId34" Type="http://schemas.openxmlformats.org/officeDocument/2006/relationships/audio" Target="../media/media17.wav"/><Relationship Id="rId42" Type="http://schemas.openxmlformats.org/officeDocument/2006/relationships/notesSlide" Target="../notesSlides/notesSlide5.xml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41" Type="http://schemas.openxmlformats.org/officeDocument/2006/relationships/slideLayout" Target="../slideLayouts/slideLayout70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37" Type="http://schemas.microsoft.com/office/2007/relationships/media" Target="../media/media19.wav"/><Relationship Id="rId40" Type="http://schemas.openxmlformats.org/officeDocument/2006/relationships/audio" Target="../media/media20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audio" Target="../media/media1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microsoft.com/office/2007/relationships/media" Target="../media/media18.wav"/><Relationship Id="rId43" Type="http://schemas.openxmlformats.org/officeDocument/2006/relationships/image" Target="../media/image8.png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microsoft.com/office/2007/relationships/media" Target="../media/media17.wav"/><Relationship Id="rId38" Type="http://schemas.openxmlformats.org/officeDocument/2006/relationships/audio" Target="../media/media19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github.com/cisco/multilingual-speech-testing/tree/main/speech-intelligibility-D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media" Target="../media/media27.wav"/><Relationship Id="rId18" Type="http://schemas.openxmlformats.org/officeDocument/2006/relationships/audio" Target="../media/media29.wav"/><Relationship Id="rId26" Type="http://schemas.openxmlformats.org/officeDocument/2006/relationships/audio" Target="../media/media33.wav"/><Relationship Id="rId39" Type="http://schemas.microsoft.com/office/2007/relationships/media" Target="../media/media40.wav"/><Relationship Id="rId21" Type="http://schemas.microsoft.com/office/2007/relationships/media" Target="../media/media31.wav"/><Relationship Id="rId34" Type="http://schemas.openxmlformats.org/officeDocument/2006/relationships/audio" Target="../media/media37.wav"/><Relationship Id="rId42" Type="http://schemas.openxmlformats.org/officeDocument/2006/relationships/image" Target="../media/image8.png"/><Relationship Id="rId7" Type="http://schemas.microsoft.com/office/2007/relationships/media" Target="../media/media24.wav"/><Relationship Id="rId2" Type="http://schemas.openxmlformats.org/officeDocument/2006/relationships/audio" Target="../media/media21.wav"/><Relationship Id="rId16" Type="http://schemas.openxmlformats.org/officeDocument/2006/relationships/audio" Target="../media/media28.wav"/><Relationship Id="rId20" Type="http://schemas.openxmlformats.org/officeDocument/2006/relationships/audio" Target="../media/media30.wav"/><Relationship Id="rId29" Type="http://schemas.microsoft.com/office/2007/relationships/media" Target="../media/media35.wav"/><Relationship Id="rId41" Type="http://schemas.openxmlformats.org/officeDocument/2006/relationships/slideLayout" Target="../slideLayouts/slideLayout70.xml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6.wav"/><Relationship Id="rId24" Type="http://schemas.openxmlformats.org/officeDocument/2006/relationships/audio" Target="../media/media32.wav"/><Relationship Id="rId32" Type="http://schemas.openxmlformats.org/officeDocument/2006/relationships/audio" Target="../media/media36.wav"/><Relationship Id="rId37" Type="http://schemas.microsoft.com/office/2007/relationships/media" Target="../media/media39.wav"/><Relationship Id="rId40" Type="http://schemas.openxmlformats.org/officeDocument/2006/relationships/audio" Target="../media/media40.wav"/><Relationship Id="rId5" Type="http://schemas.microsoft.com/office/2007/relationships/media" Target="../media/media23.wav"/><Relationship Id="rId15" Type="http://schemas.microsoft.com/office/2007/relationships/media" Target="../media/media28.wav"/><Relationship Id="rId23" Type="http://schemas.microsoft.com/office/2007/relationships/media" Target="../media/media32.wav"/><Relationship Id="rId28" Type="http://schemas.openxmlformats.org/officeDocument/2006/relationships/audio" Target="../media/media34.wav"/><Relationship Id="rId36" Type="http://schemas.openxmlformats.org/officeDocument/2006/relationships/audio" Target="../media/media38.wav"/><Relationship Id="rId10" Type="http://schemas.openxmlformats.org/officeDocument/2006/relationships/audio" Target="../media/media25.wav"/><Relationship Id="rId19" Type="http://schemas.microsoft.com/office/2007/relationships/media" Target="../media/media30.wav"/><Relationship Id="rId31" Type="http://schemas.microsoft.com/office/2007/relationships/media" Target="../media/media36.wav"/><Relationship Id="rId4" Type="http://schemas.openxmlformats.org/officeDocument/2006/relationships/audio" Target="../media/media22.wav"/><Relationship Id="rId9" Type="http://schemas.microsoft.com/office/2007/relationships/media" Target="../media/media25.wav"/><Relationship Id="rId14" Type="http://schemas.openxmlformats.org/officeDocument/2006/relationships/audio" Target="../media/media27.wav"/><Relationship Id="rId22" Type="http://schemas.openxmlformats.org/officeDocument/2006/relationships/audio" Target="../media/media31.wav"/><Relationship Id="rId27" Type="http://schemas.microsoft.com/office/2007/relationships/media" Target="../media/media34.wav"/><Relationship Id="rId30" Type="http://schemas.openxmlformats.org/officeDocument/2006/relationships/audio" Target="../media/media35.wav"/><Relationship Id="rId35" Type="http://schemas.microsoft.com/office/2007/relationships/media" Target="../media/media38.wav"/><Relationship Id="rId8" Type="http://schemas.openxmlformats.org/officeDocument/2006/relationships/audio" Target="../media/media24.wav"/><Relationship Id="rId3" Type="http://schemas.microsoft.com/office/2007/relationships/media" Target="../media/media22.wav"/><Relationship Id="rId12" Type="http://schemas.openxmlformats.org/officeDocument/2006/relationships/audio" Target="../media/media26.wav"/><Relationship Id="rId17" Type="http://schemas.microsoft.com/office/2007/relationships/media" Target="../media/media29.wav"/><Relationship Id="rId25" Type="http://schemas.microsoft.com/office/2007/relationships/media" Target="../media/media33.wav"/><Relationship Id="rId33" Type="http://schemas.microsoft.com/office/2007/relationships/media" Target="../media/media37.wav"/><Relationship Id="rId38" Type="http://schemas.openxmlformats.org/officeDocument/2006/relationships/audio" Target="../media/media39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030F8-1CD4-FE75-FCD3-24E9F47F8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E202DE-F0C4-F38B-E5D9-3EDB7549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432050"/>
            <a:ext cx="7905750" cy="1870075"/>
          </a:xfrm>
        </p:spPr>
        <p:txBody>
          <a:bodyPr/>
          <a:lstStyle/>
          <a:p>
            <a:r>
              <a:rPr lang="en-GB" sz="3200" b="1">
                <a:solidFill>
                  <a:schemeClr val="tx1"/>
                </a:solidFill>
              </a:rPr>
              <a:t>draft-lechler-mlcodec-test-battery-00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4B78CB-A350-22C0-F50A-644022F70AA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138" y="1018634"/>
            <a:ext cx="3727450" cy="4572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ＭＳ Ｐゴシック"/>
              </a:rPr>
              <a:t>IETF 123, 24 July 2025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E99BE9-17EC-A857-2A64-8A8443EB74A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2800" y="3775616"/>
            <a:ext cx="6656388" cy="720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A Comprehensive Listening Test Battery </a:t>
            </a:r>
            <a:br>
              <a:rPr lang="en-US"/>
            </a:br>
            <a:r>
              <a:rPr lang="en-US"/>
              <a:t>for ML Audio Codec Evaluation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52086-ABDE-5987-1D31-7426389553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2800" y="4924966"/>
            <a:ext cx="4987925" cy="457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Presenter: Laura Lechler (Cisco Systems)</a:t>
            </a:r>
          </a:p>
        </p:txBody>
      </p:sp>
    </p:spTree>
    <p:extLst>
      <p:ext uri="{BB962C8B-B14F-4D97-AF65-F5344CB8AC3E}">
        <p14:creationId xmlns:p14="http://schemas.microsoft.com/office/powerpoint/2010/main" val="23662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4767-F770-D717-F0C0-A13816E3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Listening Examples DCR</a:t>
            </a:r>
            <a:br>
              <a:rPr lang="en-US" sz="3600"/>
            </a:br>
            <a:endParaRPr lang="en-US" sz="360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EFA0650-C60C-BD4C-CC66-D5F55BE8F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61532"/>
              </p:ext>
            </p:extLst>
          </p:nvPr>
        </p:nvGraphicFramePr>
        <p:xfrm>
          <a:off x="538842" y="790589"/>
          <a:ext cx="11114316" cy="57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386">
                  <a:extLst>
                    <a:ext uri="{9D8B030D-6E8A-4147-A177-3AD203B41FA5}">
                      <a16:colId xmlns:a16="http://schemas.microsoft.com/office/drawing/2014/main" val="706724315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3831167057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3136621697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2531159294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4091224958"/>
                    </a:ext>
                  </a:extLst>
                </a:gridCol>
                <a:gridCol w="1852386">
                  <a:extLst>
                    <a:ext uri="{9D8B030D-6E8A-4147-A177-3AD203B41FA5}">
                      <a16:colId xmlns:a16="http://schemas.microsoft.com/office/drawing/2014/main" val="2948079930"/>
                    </a:ext>
                  </a:extLst>
                </a:gridCol>
              </a:tblGrid>
              <a:tr h="11463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real-world 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DRED-SA 0.5kbps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DRED-SA </a:t>
                      </a:r>
                      <a:br>
                        <a:rPr lang="en-US"/>
                      </a:br>
                      <a:r>
                        <a:rPr lang="en-US"/>
                        <a:t>1kbps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DRED-SA </a:t>
                      </a:r>
                      <a:br>
                        <a:rPr lang="en-US"/>
                      </a:br>
                      <a:r>
                        <a:rPr lang="en-US"/>
                        <a:t>2kbps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Opus 1.5.2 9kbps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988144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realworld_data_031.wav</a:t>
                      </a:r>
                      <a:b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4.75</a:t>
                      </a:r>
                      <a:b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noisy </a:t>
                      </a:r>
                      <a:br>
                        <a:rPr lang="en-US">
                          <a:solidFill>
                            <a:schemeClr val="tx1"/>
                          </a:solidFill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</a:rPr>
                        <a:t>child speech</a:t>
                      </a:r>
                      <a:br>
                        <a:rPr lang="en-US">
                          <a:solidFill>
                            <a:schemeClr val="tx1"/>
                          </a:solidFill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</a:rPr>
                        <a:t>(fan/AC)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337805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realworld_data_045.wav</a:t>
                      </a:r>
                      <a:b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noisy </a:t>
                      </a:r>
                      <a:br>
                        <a:rPr lang="en-US">
                          <a:solidFill>
                            <a:schemeClr val="tx1"/>
                          </a:solidFill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</a:rPr>
                        <a:t>male speech</a:t>
                      </a:r>
                      <a:br>
                        <a:rPr lang="en-US">
                          <a:solidFill>
                            <a:schemeClr val="tx1"/>
                          </a:solidFill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</a:rPr>
                        <a:t>(traffic noise)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357525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realworld_data_063.wav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4.29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reverberant male 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781440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realworld_data_054.wav</a:t>
                      </a:r>
                      <a:b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reverberant female 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11934"/>
                  </a:ext>
                </a:extLst>
              </a:tr>
            </a:tbl>
          </a:graphicData>
        </a:graphic>
      </p:graphicFrame>
      <p:pic>
        <p:nvPicPr>
          <p:cNvPr id="26" name="realworld_data_031">
            <a:hlinkClick r:id="" action="ppaction://media"/>
            <a:extLst>
              <a:ext uri="{FF2B5EF4-FFF2-40B4-BE49-F238E27FC236}">
                <a16:creationId xmlns:a16="http://schemas.microsoft.com/office/drawing/2014/main" id="{CA014C7C-AEA0-EE5B-139C-60D163947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4792209" y="2176356"/>
            <a:ext cx="812800" cy="812800"/>
          </a:xfrm>
          <a:prstGeom prst="rect">
            <a:avLst/>
          </a:prstGeom>
        </p:spPr>
      </p:pic>
      <p:pic>
        <p:nvPicPr>
          <p:cNvPr id="27" name="realworld_data_031_1000">
            <a:hlinkClick r:id="" action="ppaction://media"/>
            <a:extLst>
              <a:ext uri="{FF2B5EF4-FFF2-40B4-BE49-F238E27FC236}">
                <a16:creationId xmlns:a16="http://schemas.microsoft.com/office/drawing/2014/main" id="{6A65A8CB-3121-9157-D54E-41D25FD456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6621009" y="2176356"/>
            <a:ext cx="812800" cy="812800"/>
          </a:xfrm>
          <a:prstGeom prst="rect">
            <a:avLst/>
          </a:prstGeom>
        </p:spPr>
      </p:pic>
      <p:pic>
        <p:nvPicPr>
          <p:cNvPr id="28" name="realworld_data_031_2">
            <a:hlinkClick r:id="" action="ppaction://media"/>
            <a:extLst>
              <a:ext uri="{FF2B5EF4-FFF2-40B4-BE49-F238E27FC236}">
                <a16:creationId xmlns:a16="http://schemas.microsoft.com/office/drawing/2014/main" id="{8C204D9E-C28D-EDE2-B4A1-27D54BD8C2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8449809" y="2176356"/>
            <a:ext cx="812800" cy="812800"/>
          </a:xfrm>
          <a:prstGeom prst="rect">
            <a:avLst/>
          </a:prstGeom>
        </p:spPr>
      </p:pic>
      <p:pic>
        <p:nvPicPr>
          <p:cNvPr id="30" name="realworld_data_031_ref">
            <a:hlinkClick r:id="" action="ppaction://media"/>
            <a:extLst>
              <a:ext uri="{FF2B5EF4-FFF2-40B4-BE49-F238E27FC236}">
                <a16:creationId xmlns:a16="http://schemas.microsoft.com/office/drawing/2014/main" id="{CD02C8FF-98EE-2CE5-A058-61E30F02ACE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62491" y="2202090"/>
            <a:ext cx="812800" cy="812800"/>
          </a:xfrm>
          <a:prstGeom prst="rect">
            <a:avLst/>
          </a:prstGeom>
        </p:spPr>
      </p:pic>
      <p:pic>
        <p:nvPicPr>
          <p:cNvPr id="32" name="realworld_data_045_ref">
            <a:hlinkClick r:id="" action="ppaction://media"/>
            <a:extLst>
              <a:ext uri="{FF2B5EF4-FFF2-40B4-BE49-F238E27FC236}">
                <a16:creationId xmlns:a16="http://schemas.microsoft.com/office/drawing/2014/main" id="{348D9F8B-8A70-3F8A-27DA-5E151ACE134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58182" y="3250109"/>
            <a:ext cx="812800" cy="812800"/>
          </a:xfrm>
          <a:prstGeom prst="rect">
            <a:avLst/>
          </a:prstGeom>
        </p:spPr>
      </p:pic>
      <p:pic>
        <p:nvPicPr>
          <p:cNvPr id="33" name="realworld_data_063_ref">
            <a:hlinkClick r:id="" action="ppaction://media"/>
            <a:extLst>
              <a:ext uri="{FF2B5EF4-FFF2-40B4-BE49-F238E27FC236}">
                <a16:creationId xmlns:a16="http://schemas.microsoft.com/office/drawing/2014/main" id="{F109FBD1-E1FA-241B-F8B6-5161A5AD02F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58182" y="4426391"/>
            <a:ext cx="812800" cy="812800"/>
          </a:xfrm>
          <a:prstGeom prst="rect">
            <a:avLst/>
          </a:prstGeom>
        </p:spPr>
      </p:pic>
      <p:pic>
        <p:nvPicPr>
          <p:cNvPr id="34" name="realworld_data_054_ref">
            <a:hlinkClick r:id="" action="ppaction://media"/>
            <a:extLst>
              <a:ext uri="{FF2B5EF4-FFF2-40B4-BE49-F238E27FC236}">
                <a16:creationId xmlns:a16="http://schemas.microsoft.com/office/drawing/2014/main" id="{386B4DDF-E61C-263F-3F1D-6CB5420D617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58182" y="5602673"/>
            <a:ext cx="812800" cy="812800"/>
          </a:xfrm>
          <a:prstGeom prst="rect">
            <a:avLst/>
          </a:prstGeom>
        </p:spPr>
      </p:pic>
      <p:pic>
        <p:nvPicPr>
          <p:cNvPr id="38" name="realworld_data_063_dred05">
            <a:hlinkClick r:id="" action="ppaction://media"/>
            <a:extLst>
              <a:ext uri="{FF2B5EF4-FFF2-40B4-BE49-F238E27FC236}">
                <a16:creationId xmlns:a16="http://schemas.microsoft.com/office/drawing/2014/main" id="{B95A816F-51B4-0224-FCB1-A759ADA3041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4792209" y="4403393"/>
            <a:ext cx="812800" cy="812800"/>
          </a:xfrm>
          <a:prstGeom prst="rect">
            <a:avLst/>
          </a:prstGeom>
        </p:spPr>
      </p:pic>
      <p:pic>
        <p:nvPicPr>
          <p:cNvPr id="39" name="realworld_data_054_dred05">
            <a:hlinkClick r:id="" action="ppaction://media"/>
            <a:extLst>
              <a:ext uri="{FF2B5EF4-FFF2-40B4-BE49-F238E27FC236}">
                <a16:creationId xmlns:a16="http://schemas.microsoft.com/office/drawing/2014/main" id="{40ED8D3D-D428-899F-54D9-14A66319679D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4792209" y="5576938"/>
            <a:ext cx="812800" cy="812800"/>
          </a:xfrm>
          <a:prstGeom prst="rect">
            <a:avLst/>
          </a:prstGeom>
        </p:spPr>
      </p:pic>
      <p:pic>
        <p:nvPicPr>
          <p:cNvPr id="40" name="realworld_data_045_dred05">
            <a:hlinkClick r:id="" action="ppaction://media"/>
            <a:extLst>
              <a:ext uri="{FF2B5EF4-FFF2-40B4-BE49-F238E27FC236}">
                <a16:creationId xmlns:a16="http://schemas.microsoft.com/office/drawing/2014/main" id="{C657C0FB-1BFD-BBB0-E47B-D65F3F63CE4D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4792209" y="3224375"/>
            <a:ext cx="812800" cy="812800"/>
          </a:xfrm>
          <a:prstGeom prst="rect">
            <a:avLst/>
          </a:prstGeom>
        </p:spPr>
      </p:pic>
      <p:pic>
        <p:nvPicPr>
          <p:cNvPr id="41" name="realworld_data_063_dred1">
            <a:hlinkClick r:id="" action="ppaction://media"/>
            <a:extLst>
              <a:ext uri="{FF2B5EF4-FFF2-40B4-BE49-F238E27FC236}">
                <a16:creationId xmlns:a16="http://schemas.microsoft.com/office/drawing/2014/main" id="{8FD7636C-FE83-C768-681B-AA5AEA3EDE1B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6623425" y="4376899"/>
            <a:ext cx="812800" cy="812800"/>
          </a:xfrm>
          <a:prstGeom prst="rect">
            <a:avLst/>
          </a:prstGeom>
        </p:spPr>
      </p:pic>
      <p:pic>
        <p:nvPicPr>
          <p:cNvPr id="42" name="realworld_data_054_dred1">
            <a:hlinkClick r:id="" action="ppaction://media"/>
            <a:extLst>
              <a:ext uri="{FF2B5EF4-FFF2-40B4-BE49-F238E27FC236}">
                <a16:creationId xmlns:a16="http://schemas.microsoft.com/office/drawing/2014/main" id="{0E1E12EA-A0C2-057B-DB4F-6BEE52E06B8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6621009" y="5576938"/>
            <a:ext cx="812800" cy="812800"/>
          </a:xfrm>
          <a:prstGeom prst="rect">
            <a:avLst/>
          </a:prstGeom>
        </p:spPr>
      </p:pic>
      <p:pic>
        <p:nvPicPr>
          <p:cNvPr id="43" name="realworld_data_045_dred1">
            <a:hlinkClick r:id="" action="ppaction://media"/>
            <a:extLst>
              <a:ext uri="{FF2B5EF4-FFF2-40B4-BE49-F238E27FC236}">
                <a16:creationId xmlns:a16="http://schemas.microsoft.com/office/drawing/2014/main" id="{D7316AE0-2C62-A76D-304B-B0B7E8BD9C02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6601959" y="3224375"/>
            <a:ext cx="812800" cy="812800"/>
          </a:xfrm>
          <a:prstGeom prst="rect">
            <a:avLst/>
          </a:prstGeom>
        </p:spPr>
      </p:pic>
      <p:pic>
        <p:nvPicPr>
          <p:cNvPr id="44" name="realworld_data_063_dred2">
            <a:hlinkClick r:id="" action="ppaction://media"/>
            <a:extLst>
              <a:ext uri="{FF2B5EF4-FFF2-40B4-BE49-F238E27FC236}">
                <a16:creationId xmlns:a16="http://schemas.microsoft.com/office/drawing/2014/main" id="{92BA38B6-E40A-1C36-66D8-972B3ED7A88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8449809" y="4396830"/>
            <a:ext cx="812800" cy="812800"/>
          </a:xfrm>
          <a:prstGeom prst="rect">
            <a:avLst/>
          </a:prstGeom>
        </p:spPr>
      </p:pic>
      <p:pic>
        <p:nvPicPr>
          <p:cNvPr id="45" name="realworld_data_054_dred2">
            <a:hlinkClick r:id="" action="ppaction://media"/>
            <a:extLst>
              <a:ext uri="{FF2B5EF4-FFF2-40B4-BE49-F238E27FC236}">
                <a16:creationId xmlns:a16="http://schemas.microsoft.com/office/drawing/2014/main" id="{70BC1004-5606-9706-FD6E-3A6C480D0CD5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8449809" y="5571614"/>
            <a:ext cx="812800" cy="812800"/>
          </a:xfrm>
          <a:prstGeom prst="rect">
            <a:avLst/>
          </a:prstGeom>
        </p:spPr>
      </p:pic>
      <p:pic>
        <p:nvPicPr>
          <p:cNvPr id="46" name="realworld_data_045_dred2">
            <a:hlinkClick r:id="" action="ppaction://media"/>
            <a:extLst>
              <a:ext uri="{FF2B5EF4-FFF2-40B4-BE49-F238E27FC236}">
                <a16:creationId xmlns:a16="http://schemas.microsoft.com/office/drawing/2014/main" id="{EDF5E91C-3720-4213-211A-04ABF65A3FE8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8449809" y="3224375"/>
            <a:ext cx="812800" cy="812800"/>
          </a:xfrm>
          <a:prstGeom prst="rect">
            <a:avLst/>
          </a:prstGeom>
        </p:spPr>
      </p:pic>
      <p:pic>
        <p:nvPicPr>
          <p:cNvPr id="47" name="realworld_data_031_opus9">
            <a:hlinkClick r:id="" action="ppaction://media"/>
            <a:extLst>
              <a:ext uri="{FF2B5EF4-FFF2-40B4-BE49-F238E27FC236}">
                <a16:creationId xmlns:a16="http://schemas.microsoft.com/office/drawing/2014/main" id="{E3BE17AA-8C73-F1D4-B438-1F0A0E9DF349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343017" y="2202091"/>
            <a:ext cx="812800" cy="812800"/>
          </a:xfrm>
          <a:prstGeom prst="rect">
            <a:avLst/>
          </a:prstGeom>
        </p:spPr>
      </p:pic>
      <p:pic>
        <p:nvPicPr>
          <p:cNvPr id="48" name="realworld_data_063_opus9">
            <a:hlinkClick r:id="" action="ppaction://media"/>
            <a:extLst>
              <a:ext uri="{FF2B5EF4-FFF2-40B4-BE49-F238E27FC236}">
                <a16:creationId xmlns:a16="http://schemas.microsoft.com/office/drawing/2014/main" id="{8DAE078F-32EE-C50C-A2E6-6AB1BBF85D6F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343017" y="4416811"/>
            <a:ext cx="812800" cy="812800"/>
          </a:xfrm>
          <a:prstGeom prst="rect">
            <a:avLst/>
          </a:prstGeom>
        </p:spPr>
      </p:pic>
      <p:pic>
        <p:nvPicPr>
          <p:cNvPr id="49" name="realworld_data_054_opus9">
            <a:hlinkClick r:id="" action="ppaction://media"/>
            <a:extLst>
              <a:ext uri="{FF2B5EF4-FFF2-40B4-BE49-F238E27FC236}">
                <a16:creationId xmlns:a16="http://schemas.microsoft.com/office/drawing/2014/main" id="{34B2FCAA-8D9A-B956-0266-E3B417E50021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343017" y="5602673"/>
            <a:ext cx="812800" cy="812800"/>
          </a:xfrm>
          <a:prstGeom prst="rect">
            <a:avLst/>
          </a:prstGeom>
        </p:spPr>
      </p:pic>
      <p:pic>
        <p:nvPicPr>
          <p:cNvPr id="50" name="realworld_data_045_opus9">
            <a:hlinkClick r:id="" action="ppaction://media"/>
            <a:extLst>
              <a:ext uri="{FF2B5EF4-FFF2-40B4-BE49-F238E27FC236}">
                <a16:creationId xmlns:a16="http://schemas.microsoft.com/office/drawing/2014/main" id="{4F275D69-C37D-5AEB-165E-37DAEF620723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0343017" y="3250110"/>
            <a:ext cx="812800" cy="812800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496BBCC-01A1-1C30-9762-95E429939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6DFD4894-5716-BDC5-92BC-DD4FBFC2DF82}"/>
              </a:ext>
            </a:extLst>
          </p:cNvPr>
          <p:cNvSpPr/>
          <p:nvPr/>
        </p:nvSpPr>
        <p:spPr>
          <a:xfrm rot="5400000">
            <a:off x="36093" y="2394285"/>
            <a:ext cx="348916" cy="1684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F12973F-782B-81BE-9077-41A4413F6866}"/>
              </a:ext>
            </a:extLst>
          </p:cNvPr>
          <p:cNvSpPr/>
          <p:nvPr/>
        </p:nvSpPr>
        <p:spPr>
          <a:xfrm rot="5400000">
            <a:off x="73907" y="5893793"/>
            <a:ext cx="348916" cy="1684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5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1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91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93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3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7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5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3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23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27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03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623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27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503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623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27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693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5074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6259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93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5ADC3-20AB-195F-F6A3-F21CA9A8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FC3-6188-A6DD-E31A-C64F8826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GB"/>
              <a:t>Speech Intelligibility Assessment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FCD6-1E9E-AA3B-202F-C74E5C2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Diagnostic Rhyme Test (DRT)</a:t>
            </a:r>
          </a:p>
        </p:txBody>
      </p:sp>
      <p:pic>
        <p:nvPicPr>
          <p:cNvPr id="6" name="Picture 5" descr="A table of test items&#10;&#10;AI-generated content may be incorrect.">
            <a:extLst>
              <a:ext uri="{FF2B5EF4-FFF2-40B4-BE49-F238E27FC236}">
                <a16:creationId xmlns:a16="http://schemas.microsoft.com/office/drawing/2014/main" id="{4C8D35CA-BE6C-34AD-CE91-20EA17EF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99" y="2583221"/>
            <a:ext cx="6125386" cy="3757276"/>
          </a:xfrm>
          <a:prstGeom prst="rect">
            <a:avLst/>
          </a:prstGeom>
        </p:spPr>
      </p:pic>
      <p:pic>
        <p:nvPicPr>
          <p:cNvPr id="8" name="Picture 7" descr="A screenshot of a game&#10;&#10;AI-generated content may be incorrect.">
            <a:extLst>
              <a:ext uri="{FF2B5EF4-FFF2-40B4-BE49-F238E27FC236}">
                <a16:creationId xmlns:a16="http://schemas.microsoft.com/office/drawing/2014/main" id="{88934443-1349-043F-394E-B707E609C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"/>
          <a:stretch>
            <a:fillRect/>
          </a:stretch>
        </p:blipFill>
        <p:spPr>
          <a:xfrm>
            <a:off x="6967604" y="0"/>
            <a:ext cx="3674996" cy="2542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C99EB-D18C-0E48-1E44-79F2AB18816E}"/>
              </a:ext>
            </a:extLst>
          </p:cNvPr>
          <p:cNvSpPr txBox="1"/>
          <p:nvPr/>
        </p:nvSpPr>
        <p:spPr>
          <a:xfrm>
            <a:off x="475342" y="2359736"/>
            <a:ext cx="48977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ITU-recommended method [5]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phoneme-level intelligibility assessed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no context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no learning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successful test adaptation for crowdsourcing [6]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test vectors in several languages and software to set up test open-sourced [7]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D5308D-2813-020E-F322-F4DB439A1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02AF3-CE2B-985D-ABA5-4594BC614238}"/>
              </a:ext>
            </a:extLst>
          </p:cNvPr>
          <p:cNvSpPr txBox="1"/>
          <p:nvPr/>
        </p:nvSpPr>
        <p:spPr>
          <a:xfrm>
            <a:off x="475342" y="6343352"/>
            <a:ext cx="10396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ea typeface="ＭＳ Ｐゴシック" charset="0"/>
              </a:rPr>
              <a:t>[5] </a:t>
            </a:r>
            <a:r>
              <a:rPr lang="en-GB" sz="1000"/>
              <a:t>ITU-T "Subjective test methodology for assessing speech intelligibility" ITU-T Recommendation P.807, 2016.</a:t>
            </a:r>
            <a:br>
              <a:rPr lang="en-US" sz="1000">
                <a:ea typeface="ＭＳ Ｐゴシック" charset="0"/>
              </a:rPr>
            </a:br>
            <a:r>
              <a:rPr lang="en-US" sz="1000">
                <a:ea typeface="ＭＳ Ｐゴシック" charset="0"/>
              </a:rPr>
              <a:t>[6] </a:t>
            </a:r>
            <a:r>
              <a:rPr lang="en-GB" sz="1000"/>
              <a:t>Lechler, L. K. Wojcicki "</a:t>
            </a:r>
            <a:r>
              <a:rPr lang="en-GB" sz="1000" i="1"/>
              <a:t>Crowdsourced Multilingual Speech Intelligibility Testing." </a:t>
            </a:r>
            <a:r>
              <a:rPr lang="en-GB" sz="1000"/>
              <a:t>ICASSP 2024.</a:t>
            </a:r>
            <a:br>
              <a:rPr lang="en-GB" sz="1000"/>
            </a:br>
            <a:r>
              <a:rPr lang="en-GB" sz="1000"/>
              <a:t>[7] Cisco Systems "</a:t>
            </a:r>
            <a:r>
              <a:rPr lang="en-GB" sz="1000" i="1"/>
              <a:t>Multilingual Speech Testing - Speech Intelligibility DRT</a:t>
            </a:r>
            <a:r>
              <a:rPr lang="en-GB" sz="1000"/>
              <a:t>" </a:t>
            </a:r>
            <a:r>
              <a:rPr lang="en-GB" sz="1000">
                <a:hlinkClick r:id="rId4"/>
              </a:rPr>
              <a:t>https://github.com/cisco/multilingual-speech-testing/tree/main/speech-intelligibility-DRT</a:t>
            </a:r>
            <a:r>
              <a:rPr lang="en-GB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3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A7FE-18FA-B604-22F4-6D472037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14" y="0"/>
            <a:ext cx="10515600" cy="902825"/>
          </a:xfrm>
        </p:spPr>
        <p:txBody>
          <a:bodyPr/>
          <a:lstStyle/>
          <a:p>
            <a:r>
              <a:rPr lang="en-US"/>
              <a:t>Intelligibility Evaluation – Clean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678EF-4236-4C02-AFEA-EEDE29992E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4BD69D-F254-E9DB-BCFD-A02C3454FC5F}"/>
              </a:ext>
            </a:extLst>
          </p:cNvPr>
          <p:cNvGrpSpPr/>
          <p:nvPr/>
        </p:nvGrpSpPr>
        <p:grpSpPr>
          <a:xfrm>
            <a:off x="960172" y="706435"/>
            <a:ext cx="9454858" cy="6015040"/>
            <a:chOff x="2036618" y="711843"/>
            <a:chExt cx="9454858" cy="60150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44C612-5833-F652-533E-289EF5DF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6618" y="1081175"/>
              <a:ext cx="9454858" cy="564570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DEBDCF-DE8E-CA09-4BD0-D95003B21475}"/>
                </a:ext>
              </a:extLst>
            </p:cNvPr>
            <p:cNvSpPr/>
            <p:nvPr/>
          </p:nvSpPr>
          <p:spPr>
            <a:xfrm>
              <a:off x="5324355" y="1272157"/>
              <a:ext cx="783219" cy="48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2A70EC-D863-638B-EFC2-C4F874F018DC}"/>
                </a:ext>
              </a:extLst>
            </p:cNvPr>
            <p:cNvSpPr txBox="1"/>
            <p:nvPr/>
          </p:nvSpPr>
          <p:spPr>
            <a:xfrm>
              <a:off x="5469577" y="711843"/>
              <a:ext cx="5605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Overall results of the Diagnostic Rhyme Test for English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22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F3CB-B425-FC64-1FED-2899366B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Delta Phoneme Scores</a:t>
            </a:r>
          </a:p>
        </p:txBody>
      </p:sp>
      <p:pic>
        <p:nvPicPr>
          <p:cNvPr id="5" name="Chart Placeholder 4">
            <a:extLst>
              <a:ext uri="{FF2B5EF4-FFF2-40B4-BE49-F238E27FC236}">
                <a16:creationId xmlns:a16="http://schemas.microsoft.com/office/drawing/2014/main" id="{E74FC6DC-5890-4333-F041-9A034C7796C2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2651013" y="1200340"/>
            <a:ext cx="7360685" cy="5692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B1DD5-626B-A289-8194-4BC7056895B4}"/>
              </a:ext>
            </a:extLst>
          </p:cNvPr>
          <p:cNvSpPr txBox="1"/>
          <p:nvPr/>
        </p:nvSpPr>
        <p:spPr>
          <a:xfrm>
            <a:off x="224384" y="2799622"/>
            <a:ext cx="182941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>
                <a:latin typeface="+mn-lt"/>
                <a:ea typeface="ＭＳ Ｐゴシック" charset="0"/>
              </a:rPr>
              <a:t>Some improvements</a:t>
            </a:r>
            <a:br>
              <a:rPr lang="en-US" sz="1600" kern="1200">
                <a:latin typeface="+mn-lt"/>
                <a:ea typeface="ＭＳ Ｐゴシック" charset="0"/>
              </a:rPr>
            </a:br>
            <a:r>
              <a:rPr lang="en-US" sz="1600" kern="1200">
                <a:latin typeface="+mn-lt"/>
                <a:ea typeface="ＭＳ Ｐゴシック" charset="0"/>
              </a:rPr>
              <a:t>over Opus!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5D827-A3F0-9FA2-AF38-3DCC4FA59A18}"/>
              </a:ext>
            </a:extLst>
          </p:cNvPr>
          <p:cNvSpPr txBox="1"/>
          <p:nvPr/>
        </p:nvSpPr>
        <p:spPr>
          <a:xfrm>
            <a:off x="10111351" y="2924107"/>
            <a:ext cx="17121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>
                <a:latin typeface="+mn-lt"/>
                <a:ea typeface="ＭＳ Ｐゴシック" charset="0"/>
              </a:rPr>
              <a:t>Some degradations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1FB4F4-9778-321F-B36F-397739557EBB}"/>
              </a:ext>
            </a:extLst>
          </p:cNvPr>
          <p:cNvCxnSpPr>
            <a:cxnSpLocks/>
          </p:cNvCxnSpPr>
          <p:nvPr/>
        </p:nvCxnSpPr>
        <p:spPr>
          <a:xfrm flipV="1">
            <a:off x="1819469" y="2498756"/>
            <a:ext cx="4554171" cy="66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069F2-15A9-463E-118B-7D3EC2B23ED2}"/>
              </a:ext>
            </a:extLst>
          </p:cNvPr>
          <p:cNvCxnSpPr>
            <a:cxnSpLocks/>
          </p:cNvCxnSpPr>
          <p:nvPr/>
        </p:nvCxnSpPr>
        <p:spPr>
          <a:xfrm>
            <a:off x="1819469" y="3197507"/>
            <a:ext cx="2277085" cy="228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36F5E2-0296-52CE-FFF0-26515485BEC1}"/>
              </a:ext>
            </a:extLst>
          </p:cNvPr>
          <p:cNvCxnSpPr>
            <a:cxnSpLocks/>
          </p:cNvCxnSpPr>
          <p:nvPr/>
        </p:nvCxnSpPr>
        <p:spPr>
          <a:xfrm>
            <a:off x="1819469" y="3186190"/>
            <a:ext cx="3150883" cy="122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F968EF-C7A7-10AE-AF95-F080BEB15D8A}"/>
              </a:ext>
            </a:extLst>
          </p:cNvPr>
          <p:cNvCxnSpPr>
            <a:cxnSpLocks/>
          </p:cNvCxnSpPr>
          <p:nvPr/>
        </p:nvCxnSpPr>
        <p:spPr>
          <a:xfrm>
            <a:off x="1819469" y="3181646"/>
            <a:ext cx="4925363" cy="216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CDF7C4-1C92-6FD1-CDF7-E4A13BC6E1AD}"/>
              </a:ext>
            </a:extLst>
          </p:cNvPr>
          <p:cNvCxnSpPr>
            <a:cxnSpLocks/>
          </p:cNvCxnSpPr>
          <p:nvPr/>
        </p:nvCxnSpPr>
        <p:spPr>
          <a:xfrm flipH="1">
            <a:off x="6801234" y="3197507"/>
            <a:ext cx="3881855" cy="60010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9FAB42-B05B-3592-1BA4-60D97D7501AC}"/>
              </a:ext>
            </a:extLst>
          </p:cNvPr>
          <p:cNvCxnSpPr>
            <a:cxnSpLocks/>
          </p:cNvCxnSpPr>
          <p:nvPr/>
        </p:nvCxnSpPr>
        <p:spPr>
          <a:xfrm flipH="1">
            <a:off x="5026754" y="3197507"/>
            <a:ext cx="5656335" cy="262387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F5F70-8B79-36D7-4AA9-A86F77C53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4767-F770-D717-F0C0-A13816E3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Listening Examples DRT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3DD656-68CE-5087-69C8-B1AF5FF85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32515"/>
              </p:ext>
            </p:extLst>
          </p:nvPr>
        </p:nvGraphicFramePr>
        <p:xfrm>
          <a:off x="323850" y="658745"/>
          <a:ext cx="11370834" cy="57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139">
                  <a:extLst>
                    <a:ext uri="{9D8B030D-6E8A-4147-A177-3AD203B41FA5}">
                      <a16:colId xmlns:a16="http://schemas.microsoft.com/office/drawing/2014/main" val="706724315"/>
                    </a:ext>
                  </a:extLst>
                </a:gridCol>
                <a:gridCol w="1895139">
                  <a:extLst>
                    <a:ext uri="{9D8B030D-6E8A-4147-A177-3AD203B41FA5}">
                      <a16:colId xmlns:a16="http://schemas.microsoft.com/office/drawing/2014/main" val="3831167057"/>
                    </a:ext>
                  </a:extLst>
                </a:gridCol>
                <a:gridCol w="1895139">
                  <a:extLst>
                    <a:ext uri="{9D8B030D-6E8A-4147-A177-3AD203B41FA5}">
                      <a16:colId xmlns:a16="http://schemas.microsoft.com/office/drawing/2014/main" val="1371423044"/>
                    </a:ext>
                  </a:extLst>
                </a:gridCol>
                <a:gridCol w="1895139">
                  <a:extLst>
                    <a:ext uri="{9D8B030D-6E8A-4147-A177-3AD203B41FA5}">
                      <a16:colId xmlns:a16="http://schemas.microsoft.com/office/drawing/2014/main" val="3136621697"/>
                    </a:ext>
                  </a:extLst>
                </a:gridCol>
                <a:gridCol w="1895139">
                  <a:extLst>
                    <a:ext uri="{9D8B030D-6E8A-4147-A177-3AD203B41FA5}">
                      <a16:colId xmlns:a16="http://schemas.microsoft.com/office/drawing/2014/main" val="4091224958"/>
                    </a:ext>
                  </a:extLst>
                </a:gridCol>
                <a:gridCol w="1895139">
                  <a:extLst>
                    <a:ext uri="{9D8B030D-6E8A-4147-A177-3AD203B41FA5}">
                      <a16:colId xmlns:a16="http://schemas.microsoft.com/office/drawing/2014/main" val="2948079930"/>
                    </a:ext>
                  </a:extLst>
                </a:gridCol>
              </a:tblGrid>
              <a:tr h="11463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filename/</a:t>
                      </a:r>
                    </a:p>
                    <a:p>
                      <a:pPr algn="ctr"/>
                      <a:r>
                        <a:rPr lang="en-US"/>
                        <a:t>target word/</a:t>
                      </a:r>
                    </a:p>
                    <a:p>
                      <a:pPr algn="ctr"/>
                      <a:r>
                        <a:rPr lang="en-US"/>
                        <a:t>alternative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Opus 1.5.2 9kbps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DRED-SA 2kbps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DRED-SA 1kbps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DRED-SA 0.5kbps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988144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sues_A18Q27VK32D8M7_e76bf705fabc4ec38c78d4452491b5ec.wav</a:t>
                      </a:r>
                    </a:p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sues</a:t>
                      </a:r>
                    </a:p>
                    <a:p>
                      <a:r>
                        <a:rPr lang="en-US"/>
                        <a:t>soothe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337805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lib_AVLSFS5SYL5WG_f602fd78431a43f6be02a222b7f1e539.wav</a:t>
                      </a:r>
                    </a:p>
                    <a:p>
                      <a:r>
                        <a:rPr lang="en-US" b="1"/>
                        <a:t>lib</a:t>
                      </a:r>
                    </a:p>
                    <a:p>
                      <a:r>
                        <a:rPr lang="en-US"/>
                        <a:t>live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781440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r>
                        <a:rPr lang="en-GB" sz="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net_A1NQOR4RQJJDMW_bc5564893576480e9735215e4f27fb41.wav</a:t>
                      </a:r>
                    </a:p>
                    <a:p>
                      <a:pPr marL="0" algn="l" defTabSz="914362" rtl="0" eaLnBrk="1" latinLnBrk="0" hangingPunct="1"/>
                      <a:r>
                        <a:rPr lang="en-US" sz="1867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</a:p>
                    <a:p>
                      <a:pPr marL="0" algn="l" defTabSz="914362" rtl="0" eaLnBrk="1" latinLnBrk="0" hangingPunct="1"/>
                      <a:r>
                        <a:rPr lang="en-US" sz="1867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11934"/>
                  </a:ext>
                </a:extLst>
              </a:tr>
              <a:tr h="1146368">
                <a:tc>
                  <a:txBody>
                    <a:bodyPr/>
                    <a:lstStyle/>
                    <a:p>
                      <a:r>
                        <a:rPr lang="en-GB" sz="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got_A3942QGFYCSDRM_eea5384f918540939b71d5d5cbb5baca.wav</a:t>
                      </a:r>
                    </a:p>
                    <a:p>
                      <a:r>
                        <a:rPr lang="en-GB" sz="1867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got</a:t>
                      </a:r>
                    </a:p>
                    <a:p>
                      <a:r>
                        <a:rPr lang="en-GB" sz="1867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-14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-100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21945227"/>
                  </a:ext>
                </a:extLst>
              </a:tr>
            </a:tbl>
          </a:graphicData>
        </a:graphic>
      </p:graphicFrame>
      <p:pic>
        <p:nvPicPr>
          <p:cNvPr id="6" name="lib_AVLSFS5SYL5WG_f602fd78431a43f6be02a222b7f1e539">
            <a:hlinkClick r:id="" action="ppaction://media"/>
            <a:extLst>
              <a:ext uri="{FF2B5EF4-FFF2-40B4-BE49-F238E27FC236}">
                <a16:creationId xmlns:a16="http://schemas.microsoft.com/office/drawing/2014/main" id="{B0F3EB41-6810-6762-A4B1-C84D033D9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784603" y="3118265"/>
            <a:ext cx="812800" cy="812800"/>
          </a:xfrm>
          <a:prstGeom prst="rect">
            <a:avLst/>
          </a:prstGeom>
        </p:spPr>
      </p:pic>
      <p:pic>
        <p:nvPicPr>
          <p:cNvPr id="7" name="net_A1NQOR4RQJJDMW_bc5564893576480e9735215e4f27fb41">
            <a:hlinkClick r:id="" action="ppaction://media"/>
            <a:extLst>
              <a:ext uri="{FF2B5EF4-FFF2-40B4-BE49-F238E27FC236}">
                <a16:creationId xmlns:a16="http://schemas.microsoft.com/office/drawing/2014/main" id="{34B7CC41-D03D-2C6B-9FEA-8E3B573F4D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784603" y="4369231"/>
            <a:ext cx="812800" cy="812800"/>
          </a:xfrm>
          <a:prstGeom prst="rect">
            <a:avLst/>
          </a:prstGeom>
        </p:spPr>
      </p:pic>
      <p:pic>
        <p:nvPicPr>
          <p:cNvPr id="8" name="got_A3942QGFYCSDRM_eea5384f918540939b71d5d5cbb5baca">
            <a:hlinkClick r:id="" action="ppaction://media"/>
            <a:extLst>
              <a:ext uri="{FF2B5EF4-FFF2-40B4-BE49-F238E27FC236}">
                <a16:creationId xmlns:a16="http://schemas.microsoft.com/office/drawing/2014/main" id="{13B29598-18D3-8521-8A3E-75F04C3F21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784603" y="5648384"/>
            <a:ext cx="812800" cy="812800"/>
          </a:xfrm>
          <a:prstGeom prst="rect">
            <a:avLst/>
          </a:prstGeom>
        </p:spPr>
      </p:pic>
      <p:pic>
        <p:nvPicPr>
          <p:cNvPr id="3" name="got_A3942QGFYCSDRM_eea5384f918540939b71d5d5cbb5baca">
            <a:hlinkClick r:id="" action="ppaction://media"/>
            <a:extLst>
              <a:ext uri="{FF2B5EF4-FFF2-40B4-BE49-F238E27FC236}">
                <a16:creationId xmlns:a16="http://schemas.microsoft.com/office/drawing/2014/main" id="{717441F0-47FF-2A3A-B865-2ADD87F9692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13197" y="5648384"/>
            <a:ext cx="812800" cy="812800"/>
          </a:xfrm>
          <a:prstGeom prst="rect">
            <a:avLst/>
          </a:prstGeom>
        </p:spPr>
      </p:pic>
      <p:pic>
        <p:nvPicPr>
          <p:cNvPr id="4" name="lib_AVLSFS5SYL5WG_f602fd78431a43f6be02a222b7f1e539">
            <a:hlinkClick r:id="" action="ppaction://media"/>
            <a:extLst>
              <a:ext uri="{FF2B5EF4-FFF2-40B4-BE49-F238E27FC236}">
                <a16:creationId xmlns:a16="http://schemas.microsoft.com/office/drawing/2014/main" id="{7C2D1029-49E5-9C18-7BCB-302F4122665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13197" y="3022656"/>
            <a:ext cx="812800" cy="812800"/>
          </a:xfrm>
          <a:prstGeom prst="rect">
            <a:avLst/>
          </a:prstGeom>
        </p:spPr>
      </p:pic>
      <p:pic>
        <p:nvPicPr>
          <p:cNvPr id="9" name="net_A1NQOR4RQJJDMW_bc5564893576480e9735215e4f27fb41">
            <a:hlinkClick r:id="" action="ppaction://media"/>
            <a:extLst>
              <a:ext uri="{FF2B5EF4-FFF2-40B4-BE49-F238E27FC236}">
                <a16:creationId xmlns:a16="http://schemas.microsoft.com/office/drawing/2014/main" id="{4463701F-390B-42FF-3A6F-FF5477A386E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13197" y="4400067"/>
            <a:ext cx="812800" cy="812800"/>
          </a:xfrm>
          <a:prstGeom prst="rect">
            <a:avLst/>
          </a:prstGeom>
        </p:spPr>
      </p:pic>
      <p:pic>
        <p:nvPicPr>
          <p:cNvPr id="10" name="got_A3942QGFYCSDRM_eea5384f918540939b71d5d5cbb5baca">
            <a:hlinkClick r:id="" action="ppaction://media"/>
            <a:extLst>
              <a:ext uri="{FF2B5EF4-FFF2-40B4-BE49-F238E27FC236}">
                <a16:creationId xmlns:a16="http://schemas.microsoft.com/office/drawing/2014/main" id="{8F46009C-A785-150C-F197-1C85EF75888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453428" y="5641675"/>
            <a:ext cx="812800" cy="812800"/>
          </a:xfrm>
          <a:prstGeom prst="rect">
            <a:avLst/>
          </a:prstGeom>
        </p:spPr>
      </p:pic>
      <p:pic>
        <p:nvPicPr>
          <p:cNvPr id="12" name="lib_AVLSFS5SYL5WG_f602fd78431a43f6be02a222b7f1e539">
            <a:hlinkClick r:id="" action="ppaction://media"/>
            <a:extLst>
              <a:ext uri="{FF2B5EF4-FFF2-40B4-BE49-F238E27FC236}">
                <a16:creationId xmlns:a16="http://schemas.microsoft.com/office/drawing/2014/main" id="{10C900C3-2706-7B43-CF4A-F952221F330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22437" y="3009634"/>
            <a:ext cx="812800" cy="812800"/>
          </a:xfrm>
          <a:prstGeom prst="rect">
            <a:avLst/>
          </a:prstGeom>
        </p:spPr>
      </p:pic>
      <p:pic>
        <p:nvPicPr>
          <p:cNvPr id="13" name="net_A1NQOR4RQJJDMW_bc5564893576480e9735215e4f27fb41">
            <a:hlinkClick r:id="" action="ppaction://media"/>
            <a:extLst>
              <a:ext uri="{FF2B5EF4-FFF2-40B4-BE49-F238E27FC236}">
                <a16:creationId xmlns:a16="http://schemas.microsoft.com/office/drawing/2014/main" id="{C2AE9012-0AFD-DB02-B1C6-CB96FD172832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22437" y="4416107"/>
            <a:ext cx="812800" cy="812800"/>
          </a:xfrm>
          <a:prstGeom prst="rect">
            <a:avLst/>
          </a:prstGeom>
        </p:spPr>
      </p:pic>
      <p:pic>
        <p:nvPicPr>
          <p:cNvPr id="14" name="net_A1NQOR4RQJJDMW_bc5564893576480e9735215e4f27fb41">
            <a:hlinkClick r:id="" action="ppaction://media"/>
            <a:extLst>
              <a:ext uri="{FF2B5EF4-FFF2-40B4-BE49-F238E27FC236}">
                <a16:creationId xmlns:a16="http://schemas.microsoft.com/office/drawing/2014/main" id="{6B583A06-3F40-F434-7BC4-6EE13D5C1753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617817" y="4360570"/>
            <a:ext cx="812800" cy="812800"/>
          </a:xfrm>
          <a:prstGeom prst="rect">
            <a:avLst/>
          </a:prstGeom>
        </p:spPr>
      </p:pic>
      <p:pic>
        <p:nvPicPr>
          <p:cNvPr id="15" name="lib_AVLSFS5SYL5WG_f602fd78431a43f6be02a222b7f1e539">
            <a:hlinkClick r:id="" action="ppaction://media"/>
            <a:extLst>
              <a:ext uri="{FF2B5EF4-FFF2-40B4-BE49-F238E27FC236}">
                <a16:creationId xmlns:a16="http://schemas.microsoft.com/office/drawing/2014/main" id="{74FA0745-EAF6-F31F-4098-FB76E68AFC2F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617817" y="3079465"/>
            <a:ext cx="812800" cy="812800"/>
          </a:xfrm>
          <a:prstGeom prst="rect">
            <a:avLst/>
          </a:prstGeom>
        </p:spPr>
      </p:pic>
      <p:pic>
        <p:nvPicPr>
          <p:cNvPr id="16" name="got_A3942QGFYCSDRM_eea5384f918540939b71d5d5cbb5baca">
            <a:hlinkClick r:id="" action="ppaction://media"/>
            <a:extLst>
              <a:ext uri="{FF2B5EF4-FFF2-40B4-BE49-F238E27FC236}">
                <a16:creationId xmlns:a16="http://schemas.microsoft.com/office/drawing/2014/main" id="{404F988A-0C34-ABF4-7971-88B4552E172A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617817" y="5641675"/>
            <a:ext cx="812800" cy="812800"/>
          </a:xfrm>
          <a:prstGeom prst="rect">
            <a:avLst/>
          </a:prstGeom>
        </p:spPr>
      </p:pic>
      <p:pic>
        <p:nvPicPr>
          <p:cNvPr id="17" name="got_A3942QGFYCSDRM_eea5384f918540939b71d5d5cbb5baca">
            <a:hlinkClick r:id="" action="ppaction://media"/>
            <a:extLst>
              <a:ext uri="{FF2B5EF4-FFF2-40B4-BE49-F238E27FC236}">
                <a16:creationId xmlns:a16="http://schemas.microsoft.com/office/drawing/2014/main" id="{A0CFF2AB-FDD6-5124-C4EE-473410AE9299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0451031" y="5641675"/>
            <a:ext cx="812800" cy="812800"/>
          </a:xfrm>
          <a:prstGeom prst="rect">
            <a:avLst/>
          </a:prstGeom>
        </p:spPr>
      </p:pic>
      <p:pic>
        <p:nvPicPr>
          <p:cNvPr id="18" name="lib_AVLSFS5SYL5WG_f602fd78431a43f6be02a222b7f1e539">
            <a:hlinkClick r:id="" action="ppaction://media"/>
            <a:extLst>
              <a:ext uri="{FF2B5EF4-FFF2-40B4-BE49-F238E27FC236}">
                <a16:creationId xmlns:a16="http://schemas.microsoft.com/office/drawing/2014/main" id="{8A61803B-E13B-C877-4D1D-D962EF48D81A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0427057" y="3079465"/>
            <a:ext cx="812800" cy="812800"/>
          </a:xfrm>
          <a:prstGeom prst="rect">
            <a:avLst/>
          </a:prstGeom>
        </p:spPr>
      </p:pic>
      <p:pic>
        <p:nvPicPr>
          <p:cNvPr id="19" name="net_A1NQOR4RQJJDMW_bc5564893576480e9735215e4f27fb41">
            <a:hlinkClick r:id="" action="ppaction://media"/>
            <a:extLst>
              <a:ext uri="{FF2B5EF4-FFF2-40B4-BE49-F238E27FC236}">
                <a16:creationId xmlns:a16="http://schemas.microsoft.com/office/drawing/2014/main" id="{B6987C41-F239-71FD-CBE6-AFF9E879DB60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0451031" y="4315178"/>
            <a:ext cx="812800" cy="812800"/>
          </a:xfrm>
          <a:prstGeom prst="rect">
            <a:avLst/>
          </a:prstGeom>
        </p:spPr>
      </p:pic>
      <p:pic>
        <p:nvPicPr>
          <p:cNvPr id="11" name="sues_A18Q27VK32D8M7_e76bf705fabc4ec38c78d4452491b5ec">
            <a:hlinkClick r:id="" action="ppaction://media"/>
            <a:extLst>
              <a:ext uri="{FF2B5EF4-FFF2-40B4-BE49-F238E27FC236}">
                <a16:creationId xmlns:a16="http://schemas.microsoft.com/office/drawing/2014/main" id="{B6F18DB6-2094-3EA3-AE0B-CE121145247D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784603" y="1996932"/>
            <a:ext cx="812800" cy="812800"/>
          </a:xfrm>
          <a:prstGeom prst="rect">
            <a:avLst/>
          </a:prstGeom>
        </p:spPr>
      </p:pic>
      <p:pic>
        <p:nvPicPr>
          <p:cNvPr id="20" name="sues_A18Q27VK32D8M7_e76bf705fabc4ec38c78d4452491b5ec">
            <a:hlinkClick r:id="" action="ppaction://media"/>
            <a:extLst>
              <a:ext uri="{FF2B5EF4-FFF2-40B4-BE49-F238E27FC236}">
                <a16:creationId xmlns:a16="http://schemas.microsoft.com/office/drawing/2014/main" id="{9F02E65B-62B1-1AF7-1A2F-B5E5D6D1FE3B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713197" y="1996932"/>
            <a:ext cx="812800" cy="812800"/>
          </a:xfrm>
          <a:prstGeom prst="rect">
            <a:avLst/>
          </a:prstGeom>
        </p:spPr>
      </p:pic>
      <p:pic>
        <p:nvPicPr>
          <p:cNvPr id="21" name="sues_A18Q27VK32D8M7_e76bf705fabc4ec38c78d4452491b5ec">
            <a:hlinkClick r:id="" action="ppaction://media"/>
            <a:extLst>
              <a:ext uri="{FF2B5EF4-FFF2-40B4-BE49-F238E27FC236}">
                <a16:creationId xmlns:a16="http://schemas.microsoft.com/office/drawing/2014/main" id="{EB971F82-8315-BB83-D21A-65118F447E14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617817" y="2032513"/>
            <a:ext cx="812800" cy="812800"/>
          </a:xfrm>
          <a:prstGeom prst="rect">
            <a:avLst/>
          </a:prstGeom>
        </p:spPr>
      </p:pic>
      <p:pic>
        <p:nvPicPr>
          <p:cNvPr id="22" name="sues_A18Q27VK32D8M7_e76bf705fabc4ec38c78d4452491b5ec">
            <a:hlinkClick r:id="" action="ppaction://media"/>
            <a:extLst>
              <a:ext uri="{FF2B5EF4-FFF2-40B4-BE49-F238E27FC236}">
                <a16:creationId xmlns:a16="http://schemas.microsoft.com/office/drawing/2014/main" id="{81A754E3-EB98-D781-EA9B-972E15A69834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22437" y="2032513"/>
            <a:ext cx="812800" cy="812800"/>
          </a:xfrm>
          <a:prstGeom prst="rect">
            <a:avLst/>
          </a:prstGeom>
        </p:spPr>
      </p:pic>
      <p:pic>
        <p:nvPicPr>
          <p:cNvPr id="23" name="sues_A18Q27VK32D8M7_e76bf705fabc4ec38c78d4452491b5ec">
            <a:hlinkClick r:id="" action="ppaction://media"/>
            <a:extLst>
              <a:ext uri="{FF2B5EF4-FFF2-40B4-BE49-F238E27FC236}">
                <a16:creationId xmlns:a16="http://schemas.microsoft.com/office/drawing/2014/main" id="{1198C986-E656-124C-EDB6-FE2BB32A0AF7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0427057" y="2023857"/>
            <a:ext cx="812800" cy="81280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E753E02-6269-6882-F1BF-3ECC8A3F7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5DB9C5E-8B05-9671-3932-A82D06B8C53E}"/>
              </a:ext>
            </a:extLst>
          </p:cNvPr>
          <p:cNvSpPr/>
          <p:nvPr/>
        </p:nvSpPr>
        <p:spPr>
          <a:xfrm rot="5400000">
            <a:off x="36093" y="3416969"/>
            <a:ext cx="348916" cy="16844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3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19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19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19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35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19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3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3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31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3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31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6C0456-B51A-4F8E-A4A1-1E3B1D85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" y="1343137"/>
            <a:ext cx="8379763" cy="5014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207A3-E51F-D9B7-A2C8-F77568EC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FD0926-5542-D0DD-ED0A-823EBB9017AE}"/>
              </a:ext>
            </a:extLst>
          </p:cNvPr>
          <p:cNvSpPr/>
          <p:nvPr/>
        </p:nvSpPr>
        <p:spPr>
          <a:xfrm>
            <a:off x="1419560" y="1647170"/>
            <a:ext cx="1132116" cy="243497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725C5-7A01-2F9A-3213-D2BE2087C81A}"/>
              </a:ext>
            </a:extLst>
          </p:cNvPr>
          <p:cNvSpPr/>
          <p:nvPr/>
        </p:nvSpPr>
        <p:spPr>
          <a:xfrm>
            <a:off x="2873062" y="1647171"/>
            <a:ext cx="2123481" cy="243497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82396-A23B-46B4-A250-F91DA14DF5B5}"/>
              </a:ext>
            </a:extLst>
          </p:cNvPr>
          <p:cNvSpPr/>
          <p:nvPr/>
        </p:nvSpPr>
        <p:spPr>
          <a:xfrm>
            <a:off x="5200609" y="1651820"/>
            <a:ext cx="1417906" cy="243497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6496-165C-F47C-386F-52666C0542B9}"/>
              </a:ext>
            </a:extLst>
          </p:cNvPr>
          <p:cNvSpPr txBox="1"/>
          <p:nvPr/>
        </p:nvSpPr>
        <p:spPr>
          <a:xfrm>
            <a:off x="1458690" y="1647170"/>
            <a:ext cx="1442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>
                <a:solidFill>
                  <a:schemeClr val="accent1"/>
                </a:solidFill>
                <a:latin typeface="+mn-lt"/>
                <a:ea typeface="ＭＳ Ｐゴシック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9BFCA-C9D6-7899-C6A3-7B5A4914AB2C}"/>
              </a:ext>
            </a:extLst>
          </p:cNvPr>
          <p:cNvSpPr txBox="1"/>
          <p:nvPr/>
        </p:nvSpPr>
        <p:spPr>
          <a:xfrm>
            <a:off x="2939144" y="1640212"/>
            <a:ext cx="1330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>
                <a:solidFill>
                  <a:schemeClr val="accent1"/>
                </a:solidFill>
                <a:ea typeface="ＭＳ Ｐゴシック" charset="0"/>
              </a:rPr>
              <a:t>B</a:t>
            </a:r>
            <a:endParaRPr lang="en-US" sz="1600" kern="1200">
              <a:solidFill>
                <a:schemeClr val="accent1"/>
              </a:solidFill>
              <a:latin typeface="+mn-lt"/>
              <a:ea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3090D-BAE8-DD3B-0807-2D66464B3CE2}"/>
              </a:ext>
            </a:extLst>
          </p:cNvPr>
          <p:cNvSpPr txBox="1"/>
          <p:nvPr/>
        </p:nvSpPr>
        <p:spPr>
          <a:xfrm>
            <a:off x="5255039" y="1640211"/>
            <a:ext cx="1867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>
                <a:solidFill>
                  <a:schemeClr val="accent1"/>
                </a:solidFill>
                <a:ea typeface="ＭＳ Ｐゴシック" charset="0"/>
              </a:rPr>
              <a:t>C</a:t>
            </a:r>
            <a:endParaRPr lang="en-US" sz="1600" kern="1200">
              <a:solidFill>
                <a:schemeClr val="accent1"/>
              </a:solidFill>
              <a:latin typeface="+mn-lt"/>
              <a:ea typeface="ＭＳ Ｐゴシック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3EF18-6474-7870-DC2F-012843E41856}"/>
              </a:ext>
            </a:extLst>
          </p:cNvPr>
          <p:cNvSpPr txBox="1"/>
          <p:nvPr/>
        </p:nvSpPr>
        <p:spPr>
          <a:xfrm>
            <a:off x="8392886" y="1625399"/>
            <a:ext cx="3799114" cy="3616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AutoNum type="alphaUcParenR"/>
            </a:pPr>
            <a:r>
              <a:rPr lang="en-US" sz="1400" b="1" kern="1200" dirty="0">
                <a:latin typeface="+mn-lt"/>
                <a:ea typeface="ＭＳ Ｐゴシック" charset="0"/>
              </a:rPr>
              <a:t>DRED 0.5 kbps &amp; Opus 6kbps:</a:t>
            </a:r>
            <a:br>
              <a:rPr lang="en-US" sz="1400" kern="1200" dirty="0">
                <a:latin typeface="+mn-lt"/>
                <a:ea typeface="ＭＳ Ｐゴシック" charset="0"/>
              </a:rPr>
            </a:br>
            <a:r>
              <a:rPr lang="en-US" sz="1400" kern="1200" dirty="0">
                <a:latin typeface="+mn-lt"/>
                <a:ea typeface="ＭＳ Ｐゴシック" charset="0"/>
              </a:rPr>
              <a:t>- comparable quality</a:t>
            </a:r>
            <a:br>
              <a:rPr lang="en-US" sz="1400" kern="1200" dirty="0">
                <a:latin typeface="+mn-lt"/>
                <a:ea typeface="ＭＳ Ｐゴシック" charset="0"/>
              </a:rPr>
            </a:br>
            <a:r>
              <a:rPr lang="en-US" sz="1400" kern="1200" dirty="0">
                <a:latin typeface="+mn-lt"/>
                <a:ea typeface="ＭＳ Ｐゴシック" charset="0"/>
              </a:rPr>
              <a:t>- Opus 6kbps better intelligibility</a:t>
            </a:r>
          </a:p>
          <a:p>
            <a:pPr marL="342900" indent="-34290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AutoNum type="alphaUcParenR"/>
            </a:pPr>
            <a:r>
              <a:rPr lang="en-US" sz="1400" b="1" kern="1200" dirty="0">
                <a:latin typeface="+mn-lt"/>
                <a:ea typeface="ＭＳ Ｐゴシック" charset="0"/>
              </a:rPr>
              <a:t>DRED 1kbps, Opus 9kbps, DRED 2kbps:</a:t>
            </a:r>
            <a:br>
              <a:rPr lang="en-US" sz="1400" kern="1200" dirty="0">
                <a:latin typeface="+mn-lt"/>
                <a:ea typeface="ＭＳ Ｐゴシック" charset="0"/>
              </a:rPr>
            </a:br>
            <a:r>
              <a:rPr lang="en-US" sz="1400" kern="1200" dirty="0">
                <a:latin typeface="+mn-lt"/>
                <a:ea typeface="ＭＳ Ｐゴシック" charset="0"/>
              </a:rPr>
              <a:t>- DRED 2kbps best quality in clean </a:t>
            </a:r>
            <a:br>
              <a:rPr lang="en-US" sz="1400" kern="1200" dirty="0">
                <a:latin typeface="+mn-lt"/>
                <a:ea typeface="ＭＳ Ｐゴシック" charset="0"/>
              </a:rPr>
            </a:br>
            <a:r>
              <a:rPr lang="en-US" sz="1400" kern="1200" dirty="0">
                <a:latin typeface="+mn-lt"/>
                <a:ea typeface="ＭＳ Ｐゴシック" charset="0"/>
              </a:rPr>
              <a:t>- Opus 9kbps highest resilience to real-world noise and reverberation</a:t>
            </a:r>
            <a:br>
              <a:rPr lang="en-US" sz="1400" kern="1200" dirty="0">
                <a:latin typeface="+mn-lt"/>
                <a:ea typeface="ＭＳ Ｐゴシック" charset="0"/>
              </a:rPr>
            </a:br>
            <a:r>
              <a:rPr lang="en-US" sz="1400" kern="1200" dirty="0">
                <a:latin typeface="+mn-lt"/>
                <a:ea typeface="ＭＳ Ｐゴシック" charset="0"/>
              </a:rPr>
              <a:t>- Opus 9kbps slightly better intelligibility</a:t>
            </a:r>
          </a:p>
          <a:p>
            <a:pPr marL="342900" indent="-34290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AutoNum type="alphaUcParenR"/>
            </a:pPr>
            <a:r>
              <a:rPr lang="en-US" sz="1400" b="1" dirty="0">
                <a:ea typeface="ＭＳ Ｐゴシック" charset="0"/>
              </a:rPr>
              <a:t>Opus 9kbps LACE &amp; </a:t>
            </a:r>
            <a:r>
              <a:rPr lang="en-US" sz="1400" b="1" dirty="0" err="1">
                <a:ea typeface="ＭＳ Ｐゴシック" charset="0"/>
              </a:rPr>
              <a:t>NoLACE</a:t>
            </a:r>
            <a:r>
              <a:rPr lang="en-US" sz="1400" b="1" dirty="0">
                <a:ea typeface="ＭＳ Ｐゴシック" charset="0"/>
              </a:rPr>
              <a:t>:</a:t>
            </a:r>
            <a:br>
              <a:rPr lang="en-US" sz="1400" dirty="0">
                <a:ea typeface="ＭＳ Ｐゴシック" charset="0"/>
              </a:rPr>
            </a:br>
            <a:r>
              <a:rPr lang="en-US" sz="1400" dirty="0">
                <a:ea typeface="ＭＳ Ｐゴシック" charset="0"/>
              </a:rPr>
              <a:t>- </a:t>
            </a:r>
            <a:r>
              <a:rPr lang="en-US" sz="1400" dirty="0" err="1">
                <a:ea typeface="ＭＳ Ｐゴシック" charset="0"/>
              </a:rPr>
              <a:t>NoLACE</a:t>
            </a:r>
            <a:r>
              <a:rPr lang="en-US" sz="1400" dirty="0">
                <a:ea typeface="ＭＳ Ｐゴシック" charset="0"/>
              </a:rPr>
              <a:t> superior quality in clean and real-world conditions</a:t>
            </a:r>
            <a:br>
              <a:rPr lang="en-US" sz="1400" dirty="0">
                <a:ea typeface="ＭＳ Ｐゴシック" charset="0"/>
              </a:rPr>
            </a:br>
            <a:r>
              <a:rPr lang="en-US" sz="1400" dirty="0">
                <a:ea typeface="ＭＳ Ｐゴシック" charset="0"/>
              </a:rPr>
              <a:t>- both LACE and </a:t>
            </a:r>
            <a:r>
              <a:rPr lang="en-US" sz="1400" dirty="0" err="1">
                <a:ea typeface="ＭＳ Ｐゴシック" charset="0"/>
              </a:rPr>
              <a:t>NoLACE</a:t>
            </a:r>
            <a:r>
              <a:rPr lang="en-US" sz="1400" dirty="0">
                <a:ea typeface="ＭＳ Ｐゴシック" charset="0"/>
              </a:rPr>
              <a:t> improve over Opus 9kbps in quality tests</a:t>
            </a:r>
            <a:br>
              <a:rPr lang="en-US" sz="1400" dirty="0">
                <a:ea typeface="ＭＳ Ｐゴシック" charset="0"/>
              </a:rPr>
            </a:br>
            <a:r>
              <a:rPr lang="en-US" sz="1400" dirty="0">
                <a:ea typeface="ＭＳ Ｐゴシック" charset="0"/>
              </a:rPr>
              <a:t>- comparable intelligibility</a:t>
            </a:r>
            <a:endParaRPr lang="en-US" sz="1400" kern="1200" dirty="0">
              <a:latin typeface="+mn-lt"/>
              <a:ea typeface="ＭＳ Ｐゴシック" charset="0"/>
            </a:endParaRPr>
          </a:p>
          <a:p>
            <a:pPr marL="342900" indent="-34290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AutoNum type="alphaUcParenR"/>
            </a:pPr>
            <a:endParaRPr lang="en-US" sz="1400" kern="1200" dirty="0">
              <a:latin typeface="+mn-lt"/>
              <a:ea typeface="ＭＳ Ｐゴシック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8B849A-21AB-365C-CE62-228D52CE4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33EC-F31C-6DCB-744F-740EDDEF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Next steps?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032FC-6B06-185E-76C1-82C860304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E95388-5D8A-A2B4-D0CD-0CE1D12E2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73489"/>
              </p:ext>
            </p:extLst>
          </p:nvPr>
        </p:nvGraphicFramePr>
        <p:xfrm>
          <a:off x="1163395" y="1778276"/>
          <a:ext cx="9287492" cy="3670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695">
                  <a:extLst>
                    <a:ext uri="{9D8B030D-6E8A-4147-A177-3AD203B41FA5}">
                      <a16:colId xmlns:a16="http://schemas.microsoft.com/office/drawing/2014/main" val="1175666844"/>
                    </a:ext>
                  </a:extLst>
                </a:gridCol>
                <a:gridCol w="1866754">
                  <a:extLst>
                    <a:ext uri="{9D8B030D-6E8A-4147-A177-3AD203B41FA5}">
                      <a16:colId xmlns:a16="http://schemas.microsoft.com/office/drawing/2014/main" val="2354159645"/>
                    </a:ext>
                  </a:extLst>
                </a:gridCol>
                <a:gridCol w="4474043">
                  <a:extLst>
                    <a:ext uri="{9D8B030D-6E8A-4147-A177-3AD203B41FA5}">
                      <a16:colId xmlns:a16="http://schemas.microsoft.com/office/drawing/2014/main" val="24971841"/>
                    </a:ext>
                  </a:extLst>
                </a:gridCol>
              </a:tblGrid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Test​ Data</a:t>
                      </a:r>
                      <a:endParaRPr lang="en-GB" sz="1600" b="0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600" b="0" i="0">
                          <a:solidFill>
                            <a:srgbClr val="FFFFFF"/>
                          </a:solidFill>
                          <a:effectLst/>
                        </a:rPr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600" b="0" i="0">
                          <a:solidFill>
                            <a:srgbClr val="FFFFFF"/>
                          </a:solidFill>
                          <a:effectLst/>
                        </a:rPr>
                        <a:t>Assessment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49959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Clean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MUSHRA-1S​</a:t>
                      </a:r>
                      <a:r>
                        <a:rPr lang="en-GB" sz="1800" b="0" i="0" baseline="30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Quality with high-quality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30357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Real-world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DMOS​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Quality in real-world </a:t>
                      </a: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reverberation &amp; noise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34388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Clean​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DRT</a:t>
                      </a:r>
                      <a:endParaRPr lang="en-GB" sz="1800" b="0" i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Phoneme-level intelligibility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47439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Noisy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DRT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Phoneme-level intelligibility in SSN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06578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Multi-talker conversation</a:t>
                      </a:r>
                      <a:endParaRPr lang="en-GB" sz="18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DMOS</a:t>
                      </a:r>
                      <a:endParaRPr lang="en-GB" sz="18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Preservation of simultaneous talkers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278133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Lossy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chemeClr val="tx1"/>
                          </a:solidFill>
                          <a:effectLst/>
                        </a:rPr>
                        <a:t>PLC and blending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8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7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819E64-C2B4-1644-9FC4-76F7F514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432F1-E2F5-1B13-BFF7-B4167299FD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3C42FAE-7A31-41D3-A712-51D9B15D0B1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F651-9551-F07C-C503-41A88201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70" y="1830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Results by Phonetic Feature State</a:t>
            </a: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9733D8AD-8C5A-BB19-2932-4BB6F44178B1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115621" y="1701214"/>
            <a:ext cx="10189549" cy="451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FBF35-E832-9AF5-D7BB-F5B2D9BE3F13}"/>
              </a:ext>
            </a:extLst>
          </p:cNvPr>
          <p:cNvSpPr txBox="1"/>
          <p:nvPr/>
        </p:nvSpPr>
        <p:spPr>
          <a:xfrm>
            <a:off x="673974" y="6197014"/>
            <a:ext cx="954979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>
                <a:ea typeface="ＭＳ Ｐゴシック" charset="0"/>
              </a:rPr>
              <a:t>     compactness           |          graveness           |            nasality            |           sibilation            |            sustention         |               voicing</a:t>
            </a:r>
            <a:endParaRPr lang="en-US" sz="1400" kern="1200">
              <a:latin typeface="+mn-lt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C06A4-0DF6-9AFB-2EA1-7A1C939C8930}"/>
              </a:ext>
            </a:extLst>
          </p:cNvPr>
          <p:cNvSpPr/>
          <p:nvPr/>
        </p:nvSpPr>
        <p:spPr>
          <a:xfrm>
            <a:off x="8691791" y="1777041"/>
            <a:ext cx="1531982" cy="463541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FC03F-8993-3103-7DDA-31BAEF73ECA8}"/>
              </a:ext>
            </a:extLst>
          </p:cNvPr>
          <p:cNvSpPr txBox="1"/>
          <p:nvPr/>
        </p:nvSpPr>
        <p:spPr>
          <a:xfrm>
            <a:off x="7854499" y="96961"/>
            <a:ext cx="4337501" cy="1241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u="sng">
                <a:ea typeface="ＭＳ Ｐゴシック" charset="0"/>
              </a:rPr>
              <a:t>Example for DRED 0.5 kbps: </a:t>
            </a:r>
            <a:br>
              <a:rPr lang="en-US" sz="1600">
                <a:ea typeface="ＭＳ Ｐゴシック" charset="0"/>
              </a:rPr>
            </a:br>
            <a:r>
              <a:rPr lang="en-US" sz="1600">
                <a:ea typeface="ＭＳ Ｐゴシック" charset="0"/>
              </a:rPr>
              <a:t>In </a:t>
            </a:r>
            <a:r>
              <a:rPr lang="en-US" sz="1600" b="1" i="1">
                <a:ea typeface="ＭＳ Ｐゴシック" charset="0"/>
              </a:rPr>
              <a:t>voicing</a:t>
            </a:r>
            <a:r>
              <a:rPr lang="en-US" sz="1600">
                <a:ea typeface="ＭＳ Ｐゴシック" charset="0"/>
              </a:rPr>
              <a:t> category: 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b="1" i="1">
                <a:ea typeface="ＭＳ Ｐゴシック" charset="0"/>
              </a:rPr>
              <a:t>voiced</a:t>
            </a:r>
            <a:r>
              <a:rPr lang="en-US" sz="1600">
                <a:ea typeface="ＭＳ Ｐゴシック" charset="0"/>
              </a:rPr>
              <a:t> consonants (e.g., /b/) generally </a:t>
            </a:r>
            <a:r>
              <a:rPr lang="en-US" sz="1600" b="1">
                <a:ea typeface="ＭＳ Ｐゴシック" charset="0"/>
              </a:rPr>
              <a:t>correct</a:t>
            </a:r>
          </a:p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b="1" i="1">
                <a:ea typeface="ＭＳ Ｐゴシック" charset="0"/>
              </a:rPr>
              <a:t>voiceless</a:t>
            </a:r>
            <a:r>
              <a:rPr lang="en-US" sz="1600">
                <a:ea typeface="ＭＳ Ｐゴシック" charset="0"/>
              </a:rPr>
              <a:t> consonants (e.g. /p/) often </a:t>
            </a:r>
            <a:r>
              <a:rPr lang="en-US" sz="1600" b="1">
                <a:ea typeface="ＭＳ Ｐゴシック" charset="0"/>
              </a:rPr>
              <a:t>confused</a:t>
            </a:r>
            <a:endParaRPr lang="en-US" sz="1600" kern="1200">
              <a:latin typeface="+mn-lt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449F139-9C27-B15A-E568-C4FE114EC41C}"/>
              </a:ext>
            </a:extLst>
          </p:cNvPr>
          <p:cNvSpPr/>
          <p:nvPr/>
        </p:nvSpPr>
        <p:spPr>
          <a:xfrm>
            <a:off x="9387994" y="1399883"/>
            <a:ext cx="145308" cy="301331"/>
          </a:xfrm>
          <a:prstGeom prst="downArrow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27560-5DFA-B7D3-678D-A4E3E9A428B9}"/>
              </a:ext>
            </a:extLst>
          </p:cNvPr>
          <p:cNvSpPr txBox="1"/>
          <p:nvPr/>
        </p:nvSpPr>
        <p:spPr>
          <a:xfrm rot="16200000">
            <a:off x="9363951" y="3853298"/>
            <a:ext cx="21286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 kern="1200">
                <a:latin typeface="+mn-lt"/>
                <a:ea typeface="ＭＳ Ｐゴシック" charset="0"/>
              </a:rPr>
              <a:t>Speech Intelligibility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8E1E6-EB20-4F08-1FAE-A906D71AC6B3}"/>
              </a:ext>
            </a:extLst>
          </p:cNvPr>
          <p:cNvSpPr txBox="1"/>
          <p:nvPr/>
        </p:nvSpPr>
        <p:spPr>
          <a:xfrm>
            <a:off x="2320509" y="5986736"/>
            <a:ext cx="480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 kern="1200">
                <a:latin typeface="+mn-lt"/>
                <a:ea typeface="ＭＳ Ｐゴシック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C9144-FCD4-D93D-25D7-7701A3C1F137}"/>
              </a:ext>
            </a:extLst>
          </p:cNvPr>
          <p:cNvSpPr txBox="1"/>
          <p:nvPr/>
        </p:nvSpPr>
        <p:spPr>
          <a:xfrm>
            <a:off x="3904894" y="5986736"/>
            <a:ext cx="480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 kern="1200">
                <a:latin typeface="+mn-lt"/>
                <a:ea typeface="ＭＳ Ｐゴシック" charset="0"/>
              </a:rPr>
              <a:t>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1A4250-DCE3-DC56-58B5-F6E0B53C58C7}"/>
              </a:ext>
            </a:extLst>
          </p:cNvPr>
          <p:cNvSpPr txBox="1"/>
          <p:nvPr/>
        </p:nvSpPr>
        <p:spPr>
          <a:xfrm>
            <a:off x="5428884" y="5981516"/>
            <a:ext cx="480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 kern="1200">
                <a:latin typeface="+mn-lt"/>
                <a:ea typeface="ＭＳ Ｐゴシック" charset="0"/>
              </a:rPr>
              <a:t>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8922B-B901-B50C-4CD3-A571DAB1016D}"/>
              </a:ext>
            </a:extLst>
          </p:cNvPr>
          <p:cNvSpPr txBox="1"/>
          <p:nvPr/>
        </p:nvSpPr>
        <p:spPr>
          <a:xfrm>
            <a:off x="7004643" y="5981516"/>
            <a:ext cx="480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 kern="1200">
                <a:latin typeface="+mn-lt"/>
                <a:ea typeface="ＭＳ Ｐゴシック" charset="0"/>
              </a:rPr>
              <a:t>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8DB0C-C3CB-3A96-0023-1EC0AF1D96D6}"/>
              </a:ext>
            </a:extLst>
          </p:cNvPr>
          <p:cNvSpPr txBox="1"/>
          <p:nvPr/>
        </p:nvSpPr>
        <p:spPr>
          <a:xfrm>
            <a:off x="8635685" y="5981516"/>
            <a:ext cx="480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400" kern="1200">
                <a:latin typeface="+mn-lt"/>
                <a:ea typeface="ＭＳ Ｐゴシック" charset="0"/>
              </a:rPr>
              <a:t>|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22CB9AA-3196-6EAC-B5DD-07AF747EF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3EED-22BB-E733-9842-EA63F642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>
                <a:cs typeface="CiscoSansTT Thin"/>
              </a:rPr>
              <a:t>Motivation of </a:t>
            </a:r>
            <a:r>
              <a:rPr lang="en-GB" sz="3600"/>
              <a:t>draft-lechler-mlcodec-test-battery-00</a:t>
            </a:r>
            <a:r>
              <a:rPr lang="en-GB" sz="3600">
                <a:cs typeface="CiscoSansTT Thin"/>
              </a:rPr>
              <a:t> </a:t>
            </a:r>
            <a:endParaRPr lang="en-GB" sz="36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6D8CFF-1F76-5205-10A2-E99E156AC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00609"/>
              </p:ext>
            </p:extLst>
          </p:nvPr>
        </p:nvGraphicFramePr>
        <p:xfrm>
          <a:off x="772160" y="3429000"/>
          <a:ext cx="10647679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154">
                  <a:extLst>
                    <a:ext uri="{9D8B030D-6E8A-4147-A177-3AD203B41FA5}">
                      <a16:colId xmlns:a16="http://schemas.microsoft.com/office/drawing/2014/main" val="2189576774"/>
                    </a:ext>
                  </a:extLst>
                </a:gridCol>
                <a:gridCol w="489857">
                  <a:extLst>
                    <a:ext uri="{9D8B030D-6E8A-4147-A177-3AD203B41FA5}">
                      <a16:colId xmlns:a16="http://schemas.microsoft.com/office/drawing/2014/main" val="2436446085"/>
                    </a:ext>
                  </a:extLst>
                </a:gridCol>
                <a:gridCol w="6292668">
                  <a:extLst>
                    <a:ext uri="{9D8B030D-6E8A-4147-A177-3AD203B41FA5}">
                      <a16:colId xmlns:a16="http://schemas.microsoft.com/office/drawing/2014/main" val="1768804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Concern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Proposed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08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a typeface="ＭＳ Ｐゴシック"/>
                          <a:cs typeface="CiscoSansTT"/>
                        </a:rPr>
                        <a:t>ACR reference-free 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a typeface="ＭＳ Ｐゴシック"/>
                          <a:cs typeface="CiscoSansTT"/>
                          <a:sym typeface="Wingdings" pitchFamily="2" charset="2"/>
                        </a:rPr>
                        <a:t>(range-equalizing biases!)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A. MUSHRA 1S (single test stimulus) for clean input data</a:t>
                      </a:r>
                    </a:p>
                    <a:p>
                      <a:r>
                        <a:rPr lang="en-US" sz="1400" dirty="0"/>
                        <a:t>B. DCR for (mild to moderate) real-world noise and reverberation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7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Both clean and noisy speech should be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Testing real-world speech in noisy and reverberant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9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Intelligibility not typically assessed (e.g., in P.808)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A. add intelligibility test (DRT),</a:t>
                      </a:r>
                    </a:p>
                    <a:p>
                      <a:r>
                        <a:rPr lang="en-US" sz="1400" dirty="0"/>
                        <a:t>B. qualification filters to recruit native speakers (large platform-specific differences)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5854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181B73A-FC31-C4CE-A855-63F8FC96BB17}"/>
              </a:ext>
            </a:extLst>
          </p:cNvPr>
          <p:cNvSpPr txBox="1"/>
          <p:nvPr/>
        </p:nvSpPr>
        <p:spPr>
          <a:xfrm>
            <a:off x="772160" y="5800106"/>
            <a:ext cx="997228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000">
                <a:ea typeface="ＭＳ Ｐゴシック" charset="0"/>
              </a:rPr>
              <a:t>[1] </a:t>
            </a:r>
            <a:r>
              <a:rPr lang="en-GB" sz="1000"/>
              <a:t>Marvin Sach, Yihui Fu, Kohei Saijo, </a:t>
            </a:r>
            <a:r>
              <a:rPr lang="en-GB" sz="1000" err="1"/>
              <a:t>Wangyou</a:t>
            </a:r>
            <a:r>
              <a:rPr lang="en-GB" sz="1000"/>
              <a:t> Zhang, Samuele Cornell, Robin Scheibler, Chenda Li, Anurag Kumar, Wei Wang, Yanmin Qian, Shinji Watanabe, Tim </a:t>
            </a:r>
            <a:r>
              <a:rPr lang="en-GB" sz="1000" err="1"/>
              <a:t>Fingscheidt</a:t>
            </a:r>
            <a:r>
              <a:rPr lang="en-GB" sz="1000"/>
              <a:t>. </a:t>
            </a:r>
            <a:br>
              <a:rPr lang="en-GB" sz="1000"/>
            </a:br>
            <a:r>
              <a:rPr lang="en-GB" sz="1000"/>
              <a:t>     ”</a:t>
            </a:r>
            <a:r>
              <a:rPr lang="en-GB" sz="1000" i="1"/>
              <a:t>P.808 Multilingual Speech Enhancement Testing: Approach and Results of URGENT 2025 Challenge</a:t>
            </a:r>
            <a:r>
              <a:rPr lang="en-GB" sz="1000"/>
              <a:t>”. </a:t>
            </a:r>
            <a:r>
              <a:rPr lang="en-GB" sz="1000" err="1"/>
              <a:t>arXiv</a:t>
            </a:r>
            <a:r>
              <a:rPr lang="en-GB" sz="1000"/>
              <a:t> preprint, Jul 2025.</a:t>
            </a:r>
            <a:br>
              <a:rPr lang="en-US" sz="1000">
                <a:ea typeface="ＭＳ Ｐゴシック" charset="0"/>
              </a:rPr>
            </a:br>
            <a:r>
              <a:rPr lang="en-US" sz="1000">
                <a:ea typeface="ＭＳ Ｐゴシック" charset="0"/>
              </a:rPr>
              <a:t>[2] Thomas Muller, Stéphane Ragot, Laetitia Gros, Pierrick Philippe, Pascal </a:t>
            </a:r>
            <a:r>
              <a:rPr lang="en-US" sz="1000" err="1">
                <a:ea typeface="ＭＳ Ｐゴシック" charset="0"/>
              </a:rPr>
              <a:t>Scalart</a:t>
            </a:r>
            <a:r>
              <a:rPr lang="en-US" sz="1000">
                <a:ea typeface="ＭＳ Ｐゴシック" charset="0"/>
              </a:rPr>
              <a:t>. </a:t>
            </a:r>
            <a:r>
              <a:rPr lang="en-US" sz="1000" i="1">
                <a:ea typeface="ＭＳ Ｐゴシック" charset="0"/>
              </a:rPr>
              <a:t>“Speech quality evaluation of neural audio codecs.” </a:t>
            </a:r>
            <a:r>
              <a:rPr lang="en-US" sz="1000">
                <a:ea typeface="ＭＳ Ｐゴシック" charset="0"/>
              </a:rPr>
              <a:t>INTERSPEECH, Sep 2024, Kos Island, Greece.</a:t>
            </a:r>
            <a:endParaRPr lang="en-US" sz="1000" kern="1200">
              <a:latin typeface="+mn-lt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B05B9-5FC3-EF09-1201-EAACCB03A714}"/>
              </a:ext>
            </a:extLst>
          </p:cNvPr>
          <p:cNvSpPr txBox="1"/>
          <p:nvPr/>
        </p:nvSpPr>
        <p:spPr>
          <a:xfrm>
            <a:off x="990600" y="1473200"/>
            <a:ext cx="103632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GB" dirty="0">
                <a:ea typeface="ＭＳ Ｐゴシック"/>
                <a:cs typeface="CiscoSansTT"/>
              </a:rPr>
              <a:t>- no specific evaluation procedure described for DRED 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GB" dirty="0">
                <a:ea typeface="ＭＳ Ｐゴシック"/>
                <a:cs typeface="CiscoSansTT"/>
              </a:rPr>
              <a:t>- </a:t>
            </a:r>
            <a:r>
              <a:rPr lang="en-GB" dirty="0"/>
              <a:t>evaluation of generative models faces new challenges compared to traditional codecs</a:t>
            </a:r>
            <a:br>
              <a:rPr lang="en-GB" dirty="0"/>
            </a:br>
            <a:r>
              <a:rPr lang="en-GB" dirty="0"/>
              <a:t>   (both objective metric and human listening tests impacted)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GB" dirty="0">
                <a:ea typeface="ＭＳ Ｐゴシック"/>
                <a:cs typeface="CiscoSansTT"/>
              </a:rPr>
              <a:t>- recent concerns [1] and recommendations [2] regarding listening tests addressed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EE1377-FDCF-B276-497A-60429199D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1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7D1A-5351-74A4-8DF8-58AFBAEB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46" y="253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Results by Phoneme Pair</a:t>
            </a:r>
          </a:p>
        </p:txBody>
      </p:sp>
      <p:pic>
        <p:nvPicPr>
          <p:cNvPr id="5" name="Chart Placeholder 4">
            <a:extLst>
              <a:ext uri="{FF2B5EF4-FFF2-40B4-BE49-F238E27FC236}">
                <a16:creationId xmlns:a16="http://schemas.microsoft.com/office/drawing/2014/main" id="{8E46A1AE-3F3C-5C23-513A-D97EC2445EAB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2236504" y="1088003"/>
            <a:ext cx="7668191" cy="5488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CE290-5596-4FDD-1B11-F3C9CA487BB4}"/>
              </a:ext>
            </a:extLst>
          </p:cNvPr>
          <p:cNvSpPr txBox="1"/>
          <p:nvPr/>
        </p:nvSpPr>
        <p:spPr>
          <a:xfrm>
            <a:off x="9917182" y="4539975"/>
            <a:ext cx="13769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 kern="1200">
                <a:latin typeface="+mn-lt"/>
                <a:ea typeface="ＭＳ Ｐゴシック" charset="0"/>
              </a:rPr>
              <a:t>chance/blind guessing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690AD-81B2-D387-EEA5-23224B742045}"/>
              </a:ext>
            </a:extLst>
          </p:cNvPr>
          <p:cNvSpPr txBox="1"/>
          <p:nvPr/>
        </p:nvSpPr>
        <p:spPr>
          <a:xfrm>
            <a:off x="9924443" y="3748753"/>
            <a:ext cx="155811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 kern="1200">
                <a:latin typeface="+mn-lt"/>
                <a:ea typeface="ＭＳ Ｐゴシック" charset="0"/>
              </a:rPr>
              <a:t>considerable degradation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790AF-843C-F38A-DEB3-356048B67B6F}"/>
              </a:ext>
            </a:extLst>
          </p:cNvPr>
          <p:cNvSpPr txBox="1"/>
          <p:nvPr/>
        </p:nvSpPr>
        <p:spPr>
          <a:xfrm>
            <a:off x="9924443" y="1412534"/>
            <a:ext cx="95699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 kern="1200">
                <a:latin typeface="+mn-lt"/>
                <a:ea typeface="ＭＳ Ｐゴシック" charset="0"/>
              </a:rPr>
              <a:t>full intelligibility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4A04C-9A7D-8A1A-B273-DBE24D7FE8B1}"/>
              </a:ext>
            </a:extLst>
          </p:cNvPr>
          <p:cNvSpPr txBox="1"/>
          <p:nvPr/>
        </p:nvSpPr>
        <p:spPr>
          <a:xfrm>
            <a:off x="9924443" y="6096475"/>
            <a:ext cx="14475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>
                <a:ea typeface="ＭＳ Ｐゴシック" charset="0"/>
              </a:rPr>
              <a:t>full phoneme confusion</a:t>
            </a:r>
            <a:endParaRPr lang="en-US" sz="1100" kern="1200">
              <a:latin typeface="+mn-lt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BC5C8-0DEA-2499-01EE-92E2CC4B508C}"/>
              </a:ext>
            </a:extLst>
          </p:cNvPr>
          <p:cNvSpPr txBox="1"/>
          <p:nvPr/>
        </p:nvSpPr>
        <p:spPr>
          <a:xfrm rot="5400000">
            <a:off x="8397890" y="5353162"/>
            <a:ext cx="13994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000" kern="1200">
                <a:latin typeface="+mn-lt"/>
                <a:ea typeface="ＭＳ Ｐゴシック" charset="0"/>
              </a:rPr>
              <a:t>preference for alternative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2A574-28D3-844E-92D2-D4539171B83A}"/>
              </a:ext>
            </a:extLst>
          </p:cNvPr>
          <p:cNvSpPr txBox="1"/>
          <p:nvPr/>
        </p:nvSpPr>
        <p:spPr>
          <a:xfrm rot="5400000">
            <a:off x="8544922" y="3137688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000" kern="1200">
                <a:latin typeface="+mn-lt"/>
                <a:ea typeface="ＭＳ Ｐゴシック" charset="0"/>
              </a:rPr>
              <a:t>preference for target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B42C5-507C-5400-68CA-601C23A97521}"/>
              </a:ext>
            </a:extLst>
          </p:cNvPr>
          <p:cNvCxnSpPr/>
          <p:nvPr/>
        </p:nvCxnSpPr>
        <p:spPr>
          <a:xfrm>
            <a:off x="8945592" y="4624613"/>
            <a:ext cx="280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96F2B2-BB34-830F-F830-2A0A1378B622}"/>
              </a:ext>
            </a:extLst>
          </p:cNvPr>
          <p:cNvSpPr txBox="1"/>
          <p:nvPr/>
        </p:nvSpPr>
        <p:spPr>
          <a:xfrm>
            <a:off x="5349592" y="605072"/>
            <a:ext cx="36850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>
                <a:latin typeface="+mn-lt"/>
                <a:ea typeface="ＭＳ Ｐゴシック" charset="0"/>
              </a:rPr>
              <a:t>DRT scores (%</a:t>
            </a:r>
            <a:r>
              <a:rPr lang="en-US" sz="1600" kern="1200" baseline="-25000">
                <a:latin typeface="+mn-lt"/>
                <a:ea typeface="ＭＳ Ｐゴシック" charset="0"/>
              </a:rPr>
              <a:t>correct</a:t>
            </a:r>
            <a:r>
              <a:rPr lang="en-US" sz="1600" kern="1200">
                <a:latin typeface="+mn-lt"/>
                <a:ea typeface="ＭＳ Ｐゴシック" charset="0"/>
              </a:rPr>
              <a:t> adjusted for guessing)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A888C84-6578-9B22-41A8-AA7F9E69A4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586A7-C8FB-F3C1-AC4D-861E0C876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2E88-4140-1DEB-16DF-15619841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01" y="-163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Delta Phoneme Scores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FA1-6FA3-73CE-A1F3-4ABE9C3A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33" y="1079224"/>
            <a:ext cx="7360298" cy="5692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7D725-738F-4B54-FC0D-5C41C786A159}"/>
              </a:ext>
            </a:extLst>
          </p:cNvPr>
          <p:cNvSpPr txBox="1"/>
          <p:nvPr/>
        </p:nvSpPr>
        <p:spPr>
          <a:xfrm>
            <a:off x="5087577" y="415638"/>
            <a:ext cx="50043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>
                <a:latin typeface="+mn-lt"/>
                <a:ea typeface="ＭＳ Ｐゴシック" charset="0"/>
              </a:rPr>
              <a:t>DRT delta scores (DRT_score</a:t>
            </a:r>
            <a:r>
              <a:rPr lang="en-US" sz="1600" baseline="-25000">
                <a:ea typeface="ＭＳ Ｐゴシック" charset="0"/>
              </a:rPr>
              <a:t>DRED2</a:t>
            </a:r>
            <a:r>
              <a:rPr lang="en-US" sz="1600">
                <a:ea typeface="ＭＳ Ｐゴシック" charset="0"/>
              </a:rPr>
              <a:t> – </a:t>
            </a:r>
            <a:r>
              <a:rPr lang="en-US" sz="1600" err="1">
                <a:ea typeface="ＭＳ Ｐゴシック" charset="0"/>
              </a:rPr>
              <a:t>DRT_score</a:t>
            </a:r>
            <a:r>
              <a:rPr lang="en-US" sz="1600" baseline="-25000" err="1">
                <a:ea typeface="ＭＳ Ｐゴシック" charset="0"/>
              </a:rPr>
              <a:t>CleanBaseline</a:t>
            </a:r>
            <a:r>
              <a:rPr lang="en-US" sz="1600">
                <a:ea typeface="ＭＳ Ｐゴシック" charset="0"/>
              </a:rPr>
              <a:t>)</a:t>
            </a:r>
            <a:endParaRPr lang="en-US" sz="1600" kern="1200">
              <a:latin typeface="+mn-lt"/>
              <a:ea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F1606-569C-7C21-06B1-26D84C099B91}"/>
              </a:ext>
            </a:extLst>
          </p:cNvPr>
          <p:cNvSpPr txBox="1"/>
          <p:nvPr/>
        </p:nvSpPr>
        <p:spPr>
          <a:xfrm>
            <a:off x="9953431" y="3908183"/>
            <a:ext cx="11044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 kern="1200">
                <a:latin typeface="+mn-lt"/>
                <a:ea typeface="ＭＳ Ｐゴシック" charset="0"/>
              </a:rPr>
              <a:t>equal intelligibility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4B084-34DB-33AB-DBDC-8437232A07F1}"/>
              </a:ext>
            </a:extLst>
          </p:cNvPr>
          <p:cNvSpPr txBox="1"/>
          <p:nvPr/>
        </p:nvSpPr>
        <p:spPr>
          <a:xfrm>
            <a:off x="9953431" y="6075363"/>
            <a:ext cx="157254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>
                <a:ea typeface="ＭＳ Ｐゴシック" charset="0"/>
              </a:rPr>
              <a:t>degradation over baseline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64724-8F89-2A25-F2F3-79FEC637111E}"/>
              </a:ext>
            </a:extLst>
          </p:cNvPr>
          <p:cNvSpPr txBox="1"/>
          <p:nvPr/>
        </p:nvSpPr>
        <p:spPr>
          <a:xfrm>
            <a:off x="9948876" y="1704902"/>
            <a:ext cx="16526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100" kern="1200">
                <a:latin typeface="+mn-lt"/>
                <a:ea typeface="ＭＳ Ｐゴシック" charset="0"/>
              </a:rPr>
              <a:t>improvement over baseline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466F00D-E256-1484-F5FB-F3F88C182B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C148-2311-F5E5-CF2C-9DE3F0C7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Listening Test Battery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40BA41-6373-035B-DDE8-3D9449184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28413"/>
              </p:ext>
            </p:extLst>
          </p:nvPr>
        </p:nvGraphicFramePr>
        <p:xfrm>
          <a:off x="1305298" y="1998465"/>
          <a:ext cx="9287492" cy="209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695">
                  <a:extLst>
                    <a:ext uri="{9D8B030D-6E8A-4147-A177-3AD203B41FA5}">
                      <a16:colId xmlns:a16="http://schemas.microsoft.com/office/drawing/2014/main" val="1175666844"/>
                    </a:ext>
                  </a:extLst>
                </a:gridCol>
                <a:gridCol w="1866754">
                  <a:extLst>
                    <a:ext uri="{9D8B030D-6E8A-4147-A177-3AD203B41FA5}">
                      <a16:colId xmlns:a16="http://schemas.microsoft.com/office/drawing/2014/main" val="2354159645"/>
                    </a:ext>
                  </a:extLst>
                </a:gridCol>
                <a:gridCol w="4474043">
                  <a:extLst>
                    <a:ext uri="{9D8B030D-6E8A-4147-A177-3AD203B41FA5}">
                      <a16:colId xmlns:a16="http://schemas.microsoft.com/office/drawing/2014/main" val="24971841"/>
                    </a:ext>
                  </a:extLst>
                </a:gridCol>
              </a:tblGrid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600" b="0" i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Test​ Data</a:t>
                      </a:r>
                      <a:endParaRPr lang="en-GB" sz="1600" b="0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600" b="0" i="0">
                          <a:solidFill>
                            <a:srgbClr val="FFFFFF"/>
                          </a:solidFill>
                          <a:effectLst/>
                        </a:rPr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600" b="0" i="0">
                          <a:solidFill>
                            <a:srgbClr val="FFFFFF"/>
                          </a:solidFill>
                          <a:effectLst/>
                        </a:rPr>
                        <a:t>Assessment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49959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Clean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MUSHRA-1S​</a:t>
                      </a:r>
                      <a:r>
                        <a:rPr lang="en-GB" sz="1800" b="0" i="0" baseline="300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</a:rPr>
                        <a:t>Quality with high-quality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30357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Real-world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DMOS​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</a:rPr>
                        <a:t>Quality in real-world </a:t>
                      </a: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reverberation &amp; noise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34388"/>
                  </a:ext>
                </a:extLst>
              </a:tr>
              <a:tr h="52432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Clean​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DRT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2100"/>
                        </a:lnSpc>
                        <a:buNone/>
                      </a:pPr>
                      <a:r>
                        <a:rPr lang="en-GB" sz="1800" b="0" i="0">
                          <a:solidFill>
                            <a:srgbClr val="000000"/>
                          </a:solidFill>
                          <a:effectLst/>
                        </a:rPr>
                        <a:t>Phoneme-level intelligibility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47439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F4863B-C3EE-1397-7A3F-0DCCEF9AA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FC239-50C7-83D3-5A82-3433B1C62AEF}"/>
              </a:ext>
            </a:extLst>
          </p:cNvPr>
          <p:cNvSpPr txBox="1"/>
          <p:nvPr/>
        </p:nvSpPr>
        <p:spPr>
          <a:xfrm>
            <a:off x="1097974" y="6048573"/>
            <a:ext cx="970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/>
              <a:t>1</a:t>
            </a:r>
            <a:r>
              <a:rPr lang="en-US" sz="1400"/>
              <a:t>MUSHRA 1S: MUSHRA test with a single test stimulus, anchor, and reference</a:t>
            </a:r>
            <a:endParaRPr lang="en-US" sz="1400" baseline="30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62065-3F1F-8250-D931-F57F2D232504}"/>
              </a:ext>
            </a:extLst>
          </p:cNvPr>
          <p:cNvSpPr txBox="1"/>
          <p:nvPr/>
        </p:nvSpPr>
        <p:spPr>
          <a:xfrm>
            <a:off x="1305298" y="4403558"/>
            <a:ext cx="92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to be open-sourced as part of the forthcoming Low-Resource Audio Codec Challenge. </a:t>
            </a:r>
          </a:p>
        </p:txBody>
      </p:sp>
    </p:spTree>
    <p:extLst>
      <p:ext uri="{BB962C8B-B14F-4D97-AF65-F5344CB8AC3E}">
        <p14:creationId xmlns:p14="http://schemas.microsoft.com/office/powerpoint/2010/main" val="2657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D834-F5EC-1117-0AA3-E73466F0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 tested to illustrate test capabilities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EF87-094C-2AE7-3791-E2D598FFE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80150-4527-C687-F97C-DA339E8F1951}"/>
              </a:ext>
            </a:extLst>
          </p:cNvPr>
          <p:cNvSpPr txBox="1"/>
          <p:nvPr/>
        </p:nvSpPr>
        <p:spPr>
          <a:xfrm>
            <a:off x="926275" y="1401148"/>
            <a:ext cx="8882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single-channel, 16kHz, 16bit (i.e., for Opus silk is enabled, CELT is not used)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level normalized for speech to be at approximately –23 to –26 RMS dB</a:t>
            </a:r>
          </a:p>
          <a:p>
            <a:endParaRPr lang="en-US" dirty="0"/>
          </a:p>
          <a:p>
            <a:r>
              <a:rPr lang="en-US" dirty="0"/>
              <a:t>Codecs under test: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Opus WB basic complexity at 6 kbps (as anchor/lower point of reference)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Opus WB basic complexity at 9 kbps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Opus WB LACE at 9 kbps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Opus WB </a:t>
            </a:r>
            <a:r>
              <a:rPr lang="en-US" dirty="0" err="1"/>
              <a:t>NoLACE</a:t>
            </a:r>
            <a:r>
              <a:rPr lang="en-US" dirty="0"/>
              <a:t> at 9 kbps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DRED Standalone</a:t>
            </a:r>
            <a:r>
              <a:rPr lang="en-US" baseline="30000" dirty="0"/>
              <a:t>1</a:t>
            </a:r>
            <a:r>
              <a:rPr lang="en-US" dirty="0"/>
              <a:t> at 0.5 kbps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DRED Standalone at 1 kbps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DRED Standalone at 2 kbps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files (clean speech or real-world reverberant speech in noise) used as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files were not level-adjusted.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for listening tests were recruited on Prolific (details in draft).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2688F-3D5F-6297-B762-948854AC24CC}"/>
              </a:ext>
            </a:extLst>
          </p:cNvPr>
          <p:cNvSpPr txBox="1"/>
          <p:nvPr/>
        </p:nvSpPr>
        <p:spPr>
          <a:xfrm>
            <a:off x="926275" y="6048573"/>
            <a:ext cx="970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/>
              <a:t>1</a:t>
            </a:r>
            <a:r>
              <a:rPr lang="en-US" sz="1400"/>
              <a:t>The Python implementation of DRED Standalone was kindly contributed by Ahmed Mustafa.</a:t>
            </a:r>
            <a:endParaRPr lang="en-US" sz="1400" baseline="30000"/>
          </a:p>
        </p:txBody>
      </p:sp>
    </p:spTree>
    <p:extLst>
      <p:ext uri="{BB962C8B-B14F-4D97-AF65-F5344CB8AC3E}">
        <p14:creationId xmlns:p14="http://schemas.microsoft.com/office/powerpoint/2010/main" val="401411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191F-D743-9E29-FE96-D19B54F6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GB"/>
              <a:t>Speech Quality Assessment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5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7433-9662-F19F-572D-1D2221263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D031-19DC-E6D1-0AA1-0DB53B74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>
                <a:cs typeface="CiscoSansTT Thin"/>
              </a:rPr>
              <a:t>MUSHRA 1S: Evaluating one stimulus at a time</a:t>
            </a:r>
            <a:endParaRPr lang="en-US" sz="36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4B951C-E327-67FB-CC0B-51FE9E0AAA65}"/>
              </a:ext>
            </a:extLst>
          </p:cNvPr>
          <p:cNvGrpSpPr/>
          <p:nvPr/>
        </p:nvGrpSpPr>
        <p:grpSpPr>
          <a:xfrm>
            <a:off x="6096000" y="1491632"/>
            <a:ext cx="5772150" cy="4450978"/>
            <a:chOff x="6096000" y="1503507"/>
            <a:chExt cx="5772150" cy="44509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848FF-404A-CFE6-C284-6A1BD853ABF2}"/>
                </a:ext>
              </a:extLst>
            </p:cNvPr>
            <p:cNvSpPr txBox="1"/>
            <p:nvPr/>
          </p:nvSpPr>
          <p:spPr>
            <a:xfrm>
              <a:off x="8358507" y="1503507"/>
              <a:ext cx="11292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defTabSz="912276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>
                  <a:schemeClr val="bg1"/>
                </a:buClr>
                <a:buSzPct val="100000"/>
              </a:pPr>
              <a:r>
                <a:rPr lang="en-US" sz="1600" b="1" kern="1200">
                  <a:latin typeface="+mn-lt"/>
                  <a:ea typeface="ＭＳ Ｐゴシック" charset="0"/>
                </a:rPr>
                <a:t>MUSHRA-1S</a:t>
              </a:r>
            </a:p>
          </p:txBody>
        </p: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BAFF2CC9-4F1F-5CC3-DAD0-130F3EA5C6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85224400"/>
                </p:ext>
              </p:extLst>
            </p:nvPr>
          </p:nvGraphicFramePr>
          <p:xfrm>
            <a:off x="6096000" y="2013857"/>
            <a:ext cx="5772150" cy="39406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B07EF2-1AF8-BBBC-1BAB-7405C3FCB1BF}"/>
              </a:ext>
            </a:extLst>
          </p:cNvPr>
          <p:cNvGrpSpPr/>
          <p:nvPr/>
        </p:nvGrpSpPr>
        <p:grpSpPr>
          <a:xfrm>
            <a:off x="475342" y="1456008"/>
            <a:ext cx="6179693" cy="5018394"/>
            <a:chOff x="475342" y="1503508"/>
            <a:chExt cx="6179693" cy="50183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1F3401-3884-CC2E-3472-B53F5E494C25}"/>
                </a:ext>
              </a:extLst>
            </p:cNvPr>
            <p:cNvSpPr txBox="1"/>
            <p:nvPr/>
          </p:nvSpPr>
          <p:spPr>
            <a:xfrm>
              <a:off x="2286668" y="1503508"/>
              <a:ext cx="239174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defTabSz="912276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>
                  <a:schemeClr val="bg1"/>
                </a:buClr>
                <a:buSzPct val="100000"/>
              </a:pPr>
              <a:r>
                <a:rPr lang="en-US" sz="1600" b="1" kern="1200">
                  <a:latin typeface="+mn-lt"/>
                  <a:ea typeface="ＭＳ Ｐゴシック" charset="0"/>
                </a:rPr>
                <a:t>Traditional MOS/MUSHRA</a:t>
              </a:r>
            </a:p>
          </p:txBody>
        </p:sp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9B905C86-11FC-5005-1C6F-3BB31ABE11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8944305"/>
                </p:ext>
              </p:extLst>
            </p:nvPr>
          </p:nvGraphicFramePr>
          <p:xfrm>
            <a:off x="475342" y="2013857"/>
            <a:ext cx="6110514" cy="42439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DC9FC7-96F0-B676-EAEA-B6A9998B14A7}"/>
                </a:ext>
              </a:extLst>
            </p:cNvPr>
            <p:cNvSpPr txBox="1"/>
            <p:nvPr/>
          </p:nvSpPr>
          <p:spPr>
            <a:xfrm>
              <a:off x="5562364" y="3951149"/>
              <a:ext cx="1092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MUSHRA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4AE32D-551D-2B9F-655C-E3A63A7FC04A}"/>
                </a:ext>
              </a:extLst>
            </p:cNvPr>
            <p:cNvSpPr txBox="1"/>
            <p:nvPr/>
          </p:nvSpPr>
          <p:spPr>
            <a:xfrm>
              <a:off x="813706" y="3951149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F1FCFF-9DF4-4931-4C5E-CFC0320A19A8}"/>
                </a:ext>
              </a:extLst>
            </p:cNvPr>
            <p:cNvSpPr txBox="1"/>
            <p:nvPr/>
          </p:nvSpPr>
          <p:spPr>
            <a:xfrm>
              <a:off x="2919757" y="1718885"/>
              <a:ext cx="1221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advantage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BA026-83A9-E0C5-38F9-64973C014301}"/>
                </a:ext>
              </a:extLst>
            </p:cNvPr>
            <p:cNvSpPr txBox="1"/>
            <p:nvPr/>
          </p:nvSpPr>
          <p:spPr>
            <a:xfrm>
              <a:off x="2771480" y="6152570"/>
              <a:ext cx="1518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disadvantage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CA3E9E1-8E1E-72D8-0D4A-8F34E2F45B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02EE8-DC0A-26B8-BCC1-D28400BAD958}"/>
              </a:ext>
            </a:extLst>
          </p:cNvPr>
          <p:cNvSpPr txBox="1"/>
          <p:nvPr/>
        </p:nvSpPr>
        <p:spPr>
          <a:xfrm>
            <a:off x="475342" y="6521477"/>
            <a:ext cx="10396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ea typeface="ＭＳ Ｐゴシック" charset="0"/>
              </a:rPr>
              <a:t>[3] </a:t>
            </a:r>
            <a:r>
              <a:rPr lang="en-GB" sz="1000"/>
              <a:t>Cooper, E. and J. Yamagishi "</a:t>
            </a:r>
            <a:r>
              <a:rPr lang="en-GB" sz="1000" i="1"/>
              <a:t>Investigating Range-Equalizing Bias in Mean Opinion Score Ratings of Synthesized Speech.</a:t>
            </a:r>
            <a:r>
              <a:rPr lang="en-GB" sz="1000"/>
              <a:t>" INTERSPEECH 2023, p.1104--1108 </a:t>
            </a:r>
          </a:p>
          <a:p>
            <a:pPr defTabSz="912276" fontAlgn="base">
              <a:spcAft>
                <a:spcPts val="1000"/>
              </a:spcAft>
              <a:buClr>
                <a:schemeClr val="bg1"/>
              </a:buClr>
              <a:buSzPct val="100000"/>
            </a:pPr>
            <a:endParaRPr lang="en-US" sz="1000" kern="1200"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760C-AF58-A010-CBAF-07B027FCF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E1B8-21D5-5C7F-BD2A-3C5FB856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8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>
                <a:cs typeface="CiscoSansTT Thin"/>
              </a:rPr>
              <a:t>Quality Evaluation – Clean</a:t>
            </a:r>
            <a:endParaRPr lang="en-US" sz="36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211B4-4D1A-F2A5-69DB-E7FDA78ED228}"/>
              </a:ext>
            </a:extLst>
          </p:cNvPr>
          <p:cNvGrpSpPr/>
          <p:nvPr/>
        </p:nvGrpSpPr>
        <p:grpSpPr>
          <a:xfrm>
            <a:off x="1369493" y="1250190"/>
            <a:ext cx="9011556" cy="5348321"/>
            <a:chOff x="1567544" y="1114411"/>
            <a:chExt cx="8425542" cy="5000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C33667-9117-DE6B-2695-0CEC15AE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7544" y="1114411"/>
              <a:ext cx="8425542" cy="5000524"/>
            </a:xfrm>
            <a:prstGeom prst="rect">
              <a:avLst/>
            </a:prstGeom>
          </p:spPr>
        </p:pic>
        <p:pic>
          <p:nvPicPr>
            <p:cNvPr id="7" name="Picture 6" descr="A close-up of a text&#10;&#10;AI-generated content may be incorrect.">
              <a:extLst>
                <a:ext uri="{FF2B5EF4-FFF2-40B4-BE49-F238E27FC236}">
                  <a16:creationId xmlns:a16="http://schemas.microsoft.com/office/drawing/2014/main" id="{2633C32F-211E-31D7-F614-89EC39224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650" y="4478562"/>
              <a:ext cx="855437" cy="855437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92D5CD-A274-549B-4FB2-CCC7A8433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E585F-42BE-BEF8-A209-AAED4DC30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DB24-EEFB-ED7C-43D2-5D32F91E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>
                <a:cs typeface="CiscoSansTT Thin"/>
              </a:rPr>
              <a:t>DCR: Evaluating degradation in real-world conditions</a:t>
            </a:r>
            <a:endParaRPr 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22AAC-5FE3-543E-3B77-B0ED45D9573A}"/>
              </a:ext>
            </a:extLst>
          </p:cNvPr>
          <p:cNvSpPr txBox="1"/>
          <p:nvPr/>
        </p:nvSpPr>
        <p:spPr>
          <a:xfrm>
            <a:off x="838200" y="1690688"/>
            <a:ext cx="10348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Degradation Category Ratings (from which DMOS can be calculated)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Evaluates  degradation compared to a reference (as opposed to ACR, which is reference-free)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be used also when no clean reference is available (e.g., noisy/reverberant real-world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used a controlled distributed test design, exposing each listener to one stimulus of each codec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DMOS scale according to ITU P.808 [4]:</a:t>
            </a:r>
          </a:p>
          <a:p>
            <a:endParaRPr lang="en-US"/>
          </a:p>
          <a:p>
            <a:r>
              <a:rPr lang="en-US"/>
              <a:t>5 – Degradation is inaudible.</a:t>
            </a:r>
          </a:p>
          <a:p>
            <a:r>
              <a:rPr lang="en-US"/>
              <a:t>4 – Degradation is audible but not annoying.</a:t>
            </a:r>
          </a:p>
          <a:p>
            <a:r>
              <a:rPr lang="en-US"/>
              <a:t>3 – Degradation is slightly annoying. </a:t>
            </a:r>
          </a:p>
          <a:p>
            <a:r>
              <a:rPr lang="en-US"/>
              <a:t>2 – Degradation is annoying. </a:t>
            </a:r>
          </a:p>
          <a:p>
            <a:r>
              <a:rPr lang="en-US"/>
              <a:t>1 – Degradation is very annoying.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C54EAC-80B2-27CA-8AF1-7FBF23C345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74CC2-3182-0EA3-4015-A94AFD079046}"/>
              </a:ext>
            </a:extLst>
          </p:cNvPr>
          <p:cNvSpPr txBox="1"/>
          <p:nvPr/>
        </p:nvSpPr>
        <p:spPr>
          <a:xfrm>
            <a:off x="838200" y="6110129"/>
            <a:ext cx="6779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ＭＳ Ｐゴシック" charset="0"/>
              </a:rPr>
              <a:t>[4] </a:t>
            </a:r>
            <a:r>
              <a:rPr lang="en-GB" sz="1000"/>
              <a:t>ITU-T. "</a:t>
            </a:r>
            <a:r>
              <a:rPr lang="en-GB" sz="1000" i="1"/>
              <a:t>Subjective evaluation of speech quality with a crowdsourcing approach</a:t>
            </a:r>
            <a:r>
              <a:rPr lang="en-GB" sz="1000"/>
              <a:t>.” ITU-T Recommendation P.808, 2021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63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4B4C-14CF-BE1E-5340-F7542D46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D2D4-9C3E-4619-F52B-814AC023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22066"/>
            <a:ext cx="11582400" cy="1325563"/>
          </a:xfrm>
        </p:spPr>
        <p:txBody>
          <a:bodyPr>
            <a:normAutofit/>
          </a:bodyPr>
          <a:lstStyle/>
          <a:p>
            <a:r>
              <a:rPr lang="en-GB" sz="3600">
                <a:cs typeface="CiscoSansTT Thin"/>
              </a:rPr>
              <a:t>Quality Evaluation - </a:t>
            </a:r>
            <a:r>
              <a:rPr lang="en-GB" sz="3600"/>
              <a:t>Mild reverberation and noise (real-world)</a:t>
            </a:r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165B7-D1B9-48A0-AA4F-A16FCA2A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64" y="1268228"/>
            <a:ext cx="8670471" cy="52147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A6FDA-F807-7017-12A1-48AE29054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sco Light 05-12-2025">
  <a:themeElements>
    <a:clrScheme name="Cisco Light 04-16-2025">
      <a:dk1>
        <a:srgbClr val="07182D"/>
      </a:dk1>
      <a:lt1>
        <a:srgbClr val="FFFFFF"/>
      </a:lt1>
      <a:dk2>
        <a:srgbClr val="525E6C"/>
      </a:dk2>
      <a:lt2>
        <a:srgbClr val="B4B9C0"/>
      </a:lt2>
      <a:accent1>
        <a:srgbClr val="02C8FF"/>
      </a:accent1>
      <a:accent2>
        <a:srgbClr val="0A60FF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07182D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lIns="182880" tIns="182880" rIns="182880" bIns="18288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_PowerPoint_Template_LIGHT_05-12-2025.pptx" id="{114B2952-8AAA-4E63-8C04-090B2C9256ED}" vid="{CF3E30BE-9D3F-45A6-99C1-A9C7E84660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646DB6639CA24BB79614A308D229D3" ma:contentTypeVersion="3" ma:contentTypeDescription="Create a new document." ma:contentTypeScope="" ma:versionID="10f1a910ed53ce2d748b04d3ebbca506">
  <xsd:schema xmlns:xsd="http://www.w3.org/2001/XMLSchema" xmlns:xs="http://www.w3.org/2001/XMLSchema" xmlns:p="http://schemas.microsoft.com/office/2006/metadata/properties" xmlns:ns2="d609430c-847a-47ce-a28c-3960f4a34f6b" targetNamespace="http://schemas.microsoft.com/office/2006/metadata/properties" ma:root="true" ma:fieldsID="94a20862516b5ab31eaad59870d7d040" ns2:_="">
    <xsd:import namespace="d609430c-847a-47ce-a28c-3960f4a34f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09430c-847a-47ce-a28c-3960f4a34f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5587A2-C1F3-48BF-814E-B569FD57640F}">
  <ds:schemaRefs>
    <ds:schemaRef ds:uri="d609430c-847a-47ce-a28c-3960f4a34f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307547-160D-4032-B28D-1F27C36CD40A}">
  <ds:schemaRefs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d609430c-847a-47ce-a28c-3960f4a34f6b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BC7110-7CBC-4F7D-8FF0-EB91E98B2E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1318</Words>
  <Application>Microsoft Macintosh PowerPoint</Application>
  <PresentationFormat>Widescreen</PresentationFormat>
  <Paragraphs>256</Paragraphs>
  <Slides>21</Slides>
  <Notes>7</Notes>
  <HiddenSlides>0</HiddenSlides>
  <MMClips>40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Aptos</vt:lpstr>
      <vt:lpstr>CiscoSansTT Thin</vt:lpstr>
      <vt:lpstr>Arial</vt:lpstr>
      <vt:lpstr>Calibri</vt:lpstr>
      <vt:lpstr>CiscoSansTT Medium</vt:lpstr>
      <vt:lpstr>Aptos Display</vt:lpstr>
      <vt:lpstr>CiscoSansTT</vt:lpstr>
      <vt:lpstr>Cisco Light 05-12-2025</vt:lpstr>
      <vt:lpstr>Office Theme</vt:lpstr>
      <vt:lpstr>draft-lechler-mlcodec-test-battery-00</vt:lpstr>
      <vt:lpstr>Motivation of draft-lechler-mlcodec-test-battery-00 </vt:lpstr>
      <vt:lpstr>Listening Test Battery</vt:lpstr>
      <vt:lpstr>Conditions tested to illustrate test capabilities</vt:lpstr>
      <vt:lpstr>Speech Quality Assessment</vt:lpstr>
      <vt:lpstr>MUSHRA 1S: Evaluating one stimulus at a time</vt:lpstr>
      <vt:lpstr>Quality Evaluation – Clean</vt:lpstr>
      <vt:lpstr>DCR: Evaluating degradation in real-world conditions</vt:lpstr>
      <vt:lpstr>Quality Evaluation - Mild reverberation and noise (real-world)</vt:lpstr>
      <vt:lpstr>Listening Examples DCR </vt:lpstr>
      <vt:lpstr>Speech Intelligibility Assessment</vt:lpstr>
      <vt:lpstr>Diagnostic Rhyme Test (DRT)</vt:lpstr>
      <vt:lpstr>Intelligibility Evaluation – Clean</vt:lpstr>
      <vt:lpstr>Delta Phoneme Scores</vt:lpstr>
      <vt:lpstr>Listening Examples DRT</vt:lpstr>
      <vt:lpstr>Summary Results</vt:lpstr>
      <vt:lpstr>Next steps?</vt:lpstr>
      <vt:lpstr>Appendix</vt:lpstr>
      <vt:lpstr>Results by Phonetic Feature State</vt:lpstr>
      <vt:lpstr>Results by Phoneme Pair</vt:lpstr>
      <vt:lpstr>Delta Phoneme Scores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Laura Lechler (llechler)</dc:creator>
  <cp:keywords/>
  <dc:description/>
  <cp:lastModifiedBy>Laura Lechler (llechler)</cp:lastModifiedBy>
  <cp:revision>3</cp:revision>
  <dcterms:created xsi:type="dcterms:W3CDTF">2025-06-13T15:37:13Z</dcterms:created>
  <dcterms:modified xsi:type="dcterms:W3CDTF">2025-07-24T10:01:08Z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Cisco Light 05-12-2025:8</vt:lpwstr>
  </property>
  <property fmtid="{D5CDD505-2E9C-101B-9397-08002B2CF9AE}" pid="3" name="ClassificationContentMarkingFooterText">
    <vt:lpwstr>Cisco Confidential</vt:lpwstr>
  </property>
  <property fmtid="{D5CDD505-2E9C-101B-9397-08002B2CF9AE}" pid="4" name="ContentTypeId">
    <vt:lpwstr>0x010100D7646DB6639CA24BB79614A308D229D3</vt:lpwstr>
  </property>
  <property fmtid="{D5CDD505-2E9C-101B-9397-08002B2CF9AE}" pid="5" name="MSIP_Label_c8f49a32-fde3-48a5-9266-b5b0972a22dc_Enabled">
    <vt:lpwstr>true</vt:lpwstr>
  </property>
  <property fmtid="{D5CDD505-2E9C-101B-9397-08002B2CF9AE}" pid="6" name="MSIP_Label_c8f49a32-fde3-48a5-9266-b5b0972a22dc_SetDate">
    <vt:lpwstr>2025-06-16T10:53:14Z</vt:lpwstr>
  </property>
  <property fmtid="{D5CDD505-2E9C-101B-9397-08002B2CF9AE}" pid="7" name="MSIP_Label_c8f49a32-fde3-48a5-9266-b5b0972a22dc_Method">
    <vt:lpwstr>Privileged</vt:lpwstr>
  </property>
  <property fmtid="{D5CDD505-2E9C-101B-9397-08002B2CF9AE}" pid="8" name="MSIP_Label_c8f49a32-fde3-48a5-9266-b5b0972a22dc_Name">
    <vt:lpwstr>Cisco Confidential</vt:lpwstr>
  </property>
  <property fmtid="{D5CDD505-2E9C-101B-9397-08002B2CF9AE}" pid="9" name="MSIP_Label_c8f49a32-fde3-48a5-9266-b5b0972a22dc_SiteId">
    <vt:lpwstr>5ae1af62-9505-4097-a69a-c1553ef7840e</vt:lpwstr>
  </property>
  <property fmtid="{D5CDD505-2E9C-101B-9397-08002B2CF9AE}" pid="10" name="MSIP_Label_c8f49a32-fde3-48a5-9266-b5b0972a22dc_ActionId">
    <vt:lpwstr>229d8e1b-89c9-4c1f-a86b-7faf3cc1fcff</vt:lpwstr>
  </property>
  <property fmtid="{D5CDD505-2E9C-101B-9397-08002B2CF9AE}" pid="11" name="MSIP_Label_c8f49a32-fde3-48a5-9266-b5b0972a22dc_ContentBits">
    <vt:lpwstr>2</vt:lpwstr>
  </property>
  <property fmtid="{D5CDD505-2E9C-101B-9397-08002B2CF9AE}" pid="12" name="MSIP_Label_c8f49a32-fde3-48a5-9266-b5b0972a22dc_Tag">
    <vt:lpwstr>50, 0, 1, 1</vt:lpwstr>
  </property>
</Properties>
</file>